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3" r:id="rId6"/>
    <p:sldId id="315" r:id="rId7"/>
    <p:sldId id="316" r:id="rId8"/>
    <p:sldId id="317" r:id="rId9"/>
    <p:sldId id="318" r:id="rId10"/>
    <p:sldId id="319" r:id="rId11"/>
    <p:sldId id="327" r:id="rId12"/>
    <p:sldId id="326" r:id="rId13"/>
    <p:sldId id="320" r:id="rId14"/>
    <p:sldId id="321" r:id="rId15"/>
    <p:sldId id="324" r:id="rId16"/>
    <p:sldId id="323" r:id="rId17"/>
    <p:sldId id="282" r:id="rId18"/>
    <p:sldId id="314" r:id="rId19"/>
    <p:sldId id="262" r:id="rId20"/>
    <p:sldId id="337" r:id="rId21"/>
    <p:sldId id="325" r:id="rId22"/>
    <p:sldId id="329" r:id="rId23"/>
    <p:sldId id="328" r:id="rId24"/>
    <p:sldId id="330" r:id="rId25"/>
    <p:sldId id="331" r:id="rId26"/>
    <p:sldId id="333" r:id="rId27"/>
    <p:sldId id="332" r:id="rId28"/>
    <p:sldId id="334" r:id="rId29"/>
    <p:sldId id="335" r:id="rId30"/>
    <p:sldId id="336" r:id="rId31"/>
    <p:sldId id="271" r:id="rId32"/>
    <p:sldId id="265" r:id="rId33"/>
    <p:sldId id="278" r:id="rId34"/>
    <p:sldId id="279" r:id="rId35"/>
    <p:sldId id="280" r:id="rId36"/>
    <p:sldId id="281" r:id="rId37"/>
    <p:sldId id="266" r:id="rId38"/>
    <p:sldId id="267" r:id="rId39"/>
    <p:sldId id="269" r:id="rId40"/>
    <p:sldId id="268" r:id="rId41"/>
    <p:sldId id="259" r:id="rId42"/>
    <p:sldId id="311" r:id="rId43"/>
    <p:sldId id="272" r:id="rId44"/>
    <p:sldId id="285" r:id="rId45"/>
    <p:sldId id="274" r:id="rId46"/>
    <p:sldId id="283" r:id="rId47"/>
    <p:sldId id="275" r:id="rId48"/>
    <p:sldId id="276" r:id="rId49"/>
    <p:sldId id="284" r:id="rId50"/>
    <p:sldId id="286" r:id="rId51"/>
    <p:sldId id="287" r:id="rId52"/>
    <p:sldId id="288" r:id="rId53"/>
    <p:sldId id="293" r:id="rId54"/>
    <p:sldId id="289" r:id="rId55"/>
    <p:sldId id="290" r:id="rId56"/>
    <p:sldId id="291" r:id="rId57"/>
    <p:sldId id="294" r:id="rId58"/>
    <p:sldId id="295" r:id="rId59"/>
    <p:sldId id="296" r:id="rId60"/>
    <p:sldId id="308" r:id="rId61"/>
    <p:sldId id="307" r:id="rId62"/>
    <p:sldId id="297" r:id="rId63"/>
    <p:sldId id="298" r:id="rId64"/>
    <p:sldId id="299" r:id="rId65"/>
    <p:sldId id="300" r:id="rId66"/>
    <p:sldId id="301" r:id="rId67"/>
    <p:sldId id="302" r:id="rId68"/>
    <p:sldId id="304" r:id="rId69"/>
    <p:sldId id="305" r:id="rId70"/>
    <p:sldId id="303" r:id="rId71"/>
    <p:sldId id="306"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7" autoAdjust="0"/>
    <p:restoredTop sz="94660"/>
  </p:normalViewPr>
  <p:slideViewPr>
    <p:cSldViewPr>
      <p:cViewPr varScale="1">
        <p:scale>
          <a:sx n="76" d="100"/>
          <a:sy n="76" d="100"/>
        </p:scale>
        <p:origin x="653"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41614187-2C25-4784-8B48-4C201EA3DE45}" type="datetimeFigureOut">
              <a:rPr lang="en-US" smtClean="0"/>
              <a:t>2/22/2021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5BE75C0-19E8-44C8-AF58-E213D5A44F74}"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1614187-2C25-4784-8B48-4C201EA3DE45}"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E75C0-19E8-44C8-AF58-E213D5A44F7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1614187-2C25-4784-8B48-4C201EA3DE45}"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E75C0-19E8-44C8-AF58-E213D5A44F7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1614187-2C25-4784-8B48-4C201EA3DE45}"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E75C0-19E8-44C8-AF58-E213D5A44F7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1614187-2C25-4784-8B48-4C201EA3DE45}"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F5BE75C0-19E8-44C8-AF58-E213D5A44F7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1614187-2C25-4784-8B48-4C201EA3DE45}"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E75C0-19E8-44C8-AF58-E213D5A44F7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1614187-2C25-4784-8B48-4C201EA3DE45}" type="datetimeFigureOut">
              <a:rPr lang="en-US" smtClean="0"/>
              <a:t>2/22/2021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BE75C0-19E8-44C8-AF58-E213D5A44F7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1614187-2C25-4784-8B48-4C201EA3DE45}" type="datetimeFigureOut">
              <a:rPr lang="en-US" smtClean="0"/>
              <a:t>2/22/2021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BE75C0-19E8-44C8-AF58-E213D5A44F7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614187-2C25-4784-8B48-4C201EA3DE45}" type="datetimeFigureOut">
              <a:rPr lang="en-US" smtClean="0"/>
              <a:t>2/22/2021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BE75C0-19E8-44C8-AF58-E213D5A44F7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1614187-2C25-4784-8B48-4C201EA3DE45}"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E75C0-19E8-44C8-AF58-E213D5A44F7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1614187-2C25-4784-8B48-4C201EA3DE45}"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E75C0-19E8-44C8-AF58-E213D5A44F7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1614187-2C25-4784-8B48-4C201EA3DE45}" type="datetimeFigureOut">
              <a:rPr lang="en-US" smtClean="0"/>
              <a:t>2/22/2021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5BE75C0-19E8-44C8-AF58-E213D5A44F7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DOMESTIC VIOLENCE PROSECUTION UNIT </a:t>
            </a:r>
          </a:p>
        </p:txBody>
      </p:sp>
      <p:sp>
        <p:nvSpPr>
          <p:cNvPr id="3" name="Subtitle 2"/>
          <p:cNvSpPr>
            <a:spLocks noGrp="1"/>
          </p:cNvSpPr>
          <p:nvPr>
            <p:ph type="subTitle" idx="1"/>
          </p:nvPr>
        </p:nvSpPr>
        <p:spPr/>
        <p:txBody>
          <a:bodyPr/>
          <a:lstStyle/>
          <a:p>
            <a:r>
              <a:rPr lang="en-US" dirty="0">
                <a:solidFill>
                  <a:srgbClr val="FFC000"/>
                </a:solidFill>
              </a:rPr>
              <a:t>Greg Gilbert</a:t>
            </a:r>
          </a:p>
          <a:p>
            <a:r>
              <a:rPr lang="en-US" dirty="0">
                <a:solidFill>
                  <a:srgbClr val="FFC000"/>
                </a:solidFill>
              </a:rPr>
              <a:t>Chief </a:t>
            </a:r>
            <a:r>
              <a:rPr lang="en-US" dirty="0" smtClean="0">
                <a:solidFill>
                  <a:srgbClr val="FFC000"/>
                </a:solidFill>
              </a:rPr>
              <a:t>Prosecutor</a:t>
            </a:r>
          </a:p>
          <a:p>
            <a:r>
              <a:rPr lang="en-US" smtClean="0">
                <a:solidFill>
                  <a:srgbClr val="FFC000"/>
                </a:solidFill>
              </a:rPr>
              <a:t>greg.gilbert@scdag.com</a:t>
            </a:r>
            <a:endParaRPr lang="en-US" dirty="0">
              <a:solidFill>
                <a:srgbClr val="FFC000"/>
              </a:solidFill>
            </a:endParaRPr>
          </a:p>
        </p:txBody>
      </p:sp>
    </p:spTree>
    <p:extLst>
      <p:ext uri="{BB962C8B-B14F-4D97-AF65-F5344CB8AC3E}">
        <p14:creationId xmlns:p14="http://schemas.microsoft.com/office/powerpoint/2010/main" val="274295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2"/>
                </a:solidFill>
              </a:rPr>
              <a:t>20 Year Study</a:t>
            </a:r>
          </a:p>
        </p:txBody>
      </p:sp>
      <p:sp>
        <p:nvSpPr>
          <p:cNvPr id="3" name="Content Placeholder 2"/>
          <p:cNvSpPr>
            <a:spLocks noGrp="1"/>
          </p:cNvSpPr>
          <p:nvPr>
            <p:ph idx="1"/>
          </p:nvPr>
        </p:nvSpPr>
        <p:spPr>
          <a:xfrm>
            <a:off x="448056" y="1676400"/>
            <a:ext cx="8229600" cy="3505200"/>
          </a:xfrm>
        </p:spPr>
        <p:txBody>
          <a:bodyPr>
            <a:normAutofit/>
          </a:bodyPr>
          <a:lstStyle/>
          <a:p>
            <a:r>
              <a:rPr lang="en-US" dirty="0"/>
              <a:t>Tracked kids in homes where women were abused over 20 year period</a:t>
            </a:r>
          </a:p>
          <a:p>
            <a:endParaRPr lang="en-US" dirty="0"/>
          </a:p>
          <a:p>
            <a:r>
              <a:rPr lang="en-US" dirty="0"/>
              <a:t>78% became abusers by age 21</a:t>
            </a:r>
          </a:p>
          <a:p>
            <a:endParaRPr lang="en-US" dirty="0"/>
          </a:p>
          <a:p>
            <a:r>
              <a:rPr lang="en-US" dirty="0"/>
              <a:t>75% became abuse victims by age 21</a:t>
            </a:r>
          </a:p>
        </p:txBody>
      </p:sp>
    </p:spTree>
    <p:extLst>
      <p:ext uri="{BB962C8B-B14F-4D97-AF65-F5344CB8AC3E}">
        <p14:creationId xmlns:p14="http://schemas.microsoft.com/office/powerpoint/2010/main" val="396823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7D6087F-E351-4174-9820-9AF878FEC34F}"/>
              </a:ext>
            </a:extLst>
          </p:cNvPr>
          <p:cNvSpPr>
            <a:spLocks noGrp="1"/>
          </p:cNvSpPr>
          <p:nvPr>
            <p:ph type="title"/>
          </p:nvPr>
        </p:nvSpPr>
        <p:spPr>
          <a:xfrm>
            <a:off x="457200" y="1447800"/>
            <a:ext cx="8229600" cy="2438400"/>
          </a:xfrm>
        </p:spPr>
        <p:txBody>
          <a:bodyPr>
            <a:normAutofit/>
          </a:bodyPr>
          <a:lstStyle/>
          <a:p>
            <a:r>
              <a:rPr lang="en-US" dirty="0">
                <a:solidFill>
                  <a:schemeClr val="accent2"/>
                </a:solidFill>
              </a:rPr>
              <a:t>Domestic Violence and Teens</a:t>
            </a:r>
            <a:endParaRPr lang="en-US" dirty="0"/>
          </a:p>
        </p:txBody>
      </p:sp>
    </p:spTree>
    <p:extLst>
      <p:ext uri="{BB962C8B-B14F-4D97-AF65-F5344CB8AC3E}">
        <p14:creationId xmlns:p14="http://schemas.microsoft.com/office/powerpoint/2010/main" val="149661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F16C1C-5082-4986-8BF9-2A8F6AAD6BE0}"/>
              </a:ext>
            </a:extLst>
          </p:cNvPr>
          <p:cNvSpPr>
            <a:spLocks noGrp="1"/>
          </p:cNvSpPr>
          <p:nvPr>
            <p:ph type="title"/>
          </p:nvPr>
        </p:nvSpPr>
        <p:spPr/>
        <p:txBody>
          <a:bodyPr>
            <a:normAutofit fontScale="90000"/>
          </a:bodyPr>
          <a:lstStyle/>
          <a:p>
            <a:r>
              <a:rPr lang="en-US" dirty="0">
                <a:solidFill>
                  <a:schemeClr val="accent2"/>
                </a:solidFill>
              </a:rPr>
              <a:t>Per Center for Disease Control</a:t>
            </a:r>
          </a:p>
        </p:txBody>
      </p:sp>
      <p:sp>
        <p:nvSpPr>
          <p:cNvPr id="3" name="Content Placeholder 2">
            <a:extLst>
              <a:ext uri="{FF2B5EF4-FFF2-40B4-BE49-F238E27FC236}">
                <a16:creationId xmlns:a16="http://schemas.microsoft.com/office/drawing/2014/main" xmlns="" id="{E54A88F9-8D16-4D7D-8577-4473022EB4FD}"/>
              </a:ext>
            </a:extLst>
          </p:cNvPr>
          <p:cNvSpPr>
            <a:spLocks noGrp="1"/>
          </p:cNvSpPr>
          <p:nvPr>
            <p:ph idx="1"/>
          </p:nvPr>
        </p:nvSpPr>
        <p:spPr>
          <a:xfrm>
            <a:off x="457200" y="1905000"/>
            <a:ext cx="8229600" cy="3429000"/>
          </a:xfrm>
        </p:spPr>
        <p:txBody>
          <a:bodyPr>
            <a:normAutofit lnSpcReduction="10000"/>
          </a:bodyPr>
          <a:lstStyle/>
          <a:p>
            <a:r>
              <a:rPr lang="en-US" dirty="0"/>
              <a:t>In 2019, </a:t>
            </a:r>
            <a:r>
              <a:rPr lang="en-US" dirty="0">
                <a:solidFill>
                  <a:schemeClr val="accent2"/>
                </a:solidFill>
              </a:rPr>
              <a:t>1 in 9</a:t>
            </a:r>
            <a:r>
              <a:rPr lang="en-US" dirty="0"/>
              <a:t>  female teens and </a:t>
            </a:r>
            <a:r>
              <a:rPr lang="en-US" dirty="0">
                <a:solidFill>
                  <a:schemeClr val="accent2"/>
                </a:solidFill>
              </a:rPr>
              <a:t>1 in 13</a:t>
            </a:r>
            <a:r>
              <a:rPr lang="en-US" dirty="0"/>
              <a:t> male teens report some form of dating violence in past year</a:t>
            </a:r>
          </a:p>
          <a:p>
            <a:endParaRPr lang="en-US" dirty="0"/>
          </a:p>
          <a:p>
            <a:endParaRPr lang="en-US" dirty="0"/>
          </a:p>
          <a:p>
            <a:r>
              <a:rPr lang="en-US" dirty="0"/>
              <a:t>TN. Teens age </a:t>
            </a:r>
            <a:r>
              <a:rPr lang="en-US" dirty="0" smtClean="0">
                <a:solidFill>
                  <a:schemeClr val="accent2"/>
                </a:solidFill>
              </a:rPr>
              <a:t>14-17 years</a:t>
            </a:r>
            <a:r>
              <a:rPr lang="en-US" dirty="0" smtClean="0"/>
              <a:t> </a:t>
            </a:r>
            <a:r>
              <a:rPr lang="en-US" dirty="0"/>
              <a:t>had highest rate of sexual assault compared to any other age group </a:t>
            </a:r>
          </a:p>
          <a:p>
            <a:endParaRPr lang="en-US" dirty="0"/>
          </a:p>
        </p:txBody>
      </p:sp>
    </p:spTree>
    <p:extLst>
      <p:ext uri="{BB962C8B-B14F-4D97-AF65-F5344CB8AC3E}">
        <p14:creationId xmlns:p14="http://schemas.microsoft.com/office/powerpoint/2010/main" val="176447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2"/>
                </a:solidFill>
              </a:rPr>
              <a:t>Per Tennessee Dept. of Health</a:t>
            </a:r>
          </a:p>
        </p:txBody>
      </p:sp>
      <p:sp>
        <p:nvSpPr>
          <p:cNvPr id="3" name="Content Placeholder 2"/>
          <p:cNvSpPr>
            <a:spLocks noGrp="1"/>
          </p:cNvSpPr>
          <p:nvPr>
            <p:ph idx="1"/>
          </p:nvPr>
        </p:nvSpPr>
        <p:spPr/>
        <p:txBody>
          <a:bodyPr>
            <a:normAutofit lnSpcReduction="10000"/>
          </a:bodyPr>
          <a:lstStyle/>
          <a:p>
            <a:r>
              <a:rPr lang="en-US" dirty="0">
                <a:solidFill>
                  <a:schemeClr val="bg1"/>
                </a:solidFill>
              </a:rPr>
              <a:t>Teens who experience dating violence more likely to… </a:t>
            </a:r>
          </a:p>
          <a:p>
            <a:r>
              <a:rPr lang="en-US" dirty="0">
                <a:solidFill>
                  <a:schemeClr val="accent2"/>
                </a:solidFill>
              </a:rPr>
              <a:t>Suffer from serious short and long term health issues</a:t>
            </a:r>
          </a:p>
          <a:p>
            <a:r>
              <a:rPr lang="en-US" dirty="0">
                <a:solidFill>
                  <a:schemeClr val="accent2"/>
                </a:solidFill>
              </a:rPr>
              <a:t>Experience depression and anxiety</a:t>
            </a:r>
          </a:p>
          <a:p>
            <a:r>
              <a:rPr lang="en-US" dirty="0">
                <a:solidFill>
                  <a:schemeClr val="accent2"/>
                </a:solidFill>
              </a:rPr>
              <a:t>Engage in unhealthy behaviors like using drugs, alcohol or tobacco</a:t>
            </a:r>
          </a:p>
          <a:p>
            <a:r>
              <a:rPr lang="en-US" dirty="0">
                <a:solidFill>
                  <a:schemeClr val="accent2"/>
                </a:solidFill>
              </a:rPr>
              <a:t>Exhibit unhealthy social behavior</a:t>
            </a:r>
          </a:p>
          <a:p>
            <a:r>
              <a:rPr lang="en-US" dirty="0">
                <a:solidFill>
                  <a:schemeClr val="accent2"/>
                </a:solidFill>
              </a:rPr>
              <a:t>Contemplate suicide</a:t>
            </a:r>
          </a:p>
          <a:p>
            <a:r>
              <a:rPr lang="en-US" dirty="0">
                <a:solidFill>
                  <a:schemeClr val="accent2"/>
                </a:solidFill>
              </a:rPr>
              <a:t>Increased risk of victimization in college</a:t>
            </a:r>
          </a:p>
          <a:p>
            <a:endParaRPr lang="en-US" dirty="0"/>
          </a:p>
        </p:txBody>
      </p:sp>
    </p:spTree>
    <p:extLst>
      <p:ext uri="{BB962C8B-B14F-4D97-AF65-F5344CB8AC3E}">
        <p14:creationId xmlns:p14="http://schemas.microsoft.com/office/powerpoint/2010/main" val="273064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 University of Memphis</a:t>
            </a:r>
          </a:p>
        </p:txBody>
      </p:sp>
      <p:sp>
        <p:nvSpPr>
          <p:cNvPr id="3" name="Content Placeholder 2"/>
          <p:cNvSpPr>
            <a:spLocks noGrp="1"/>
          </p:cNvSpPr>
          <p:nvPr>
            <p:ph idx="1"/>
          </p:nvPr>
        </p:nvSpPr>
        <p:spPr>
          <a:xfrm>
            <a:off x="457200" y="2057400"/>
            <a:ext cx="8229600" cy="2362200"/>
          </a:xfrm>
        </p:spPr>
        <p:txBody>
          <a:bodyPr/>
          <a:lstStyle/>
          <a:p>
            <a:r>
              <a:rPr lang="en-US" dirty="0"/>
              <a:t>Of juveniles (age 17 and under) in Memphis who committed homicides, </a:t>
            </a:r>
            <a:r>
              <a:rPr lang="en-US" dirty="0">
                <a:solidFill>
                  <a:schemeClr val="accent2"/>
                </a:solidFill>
              </a:rPr>
              <a:t>45%</a:t>
            </a:r>
            <a:r>
              <a:rPr lang="en-US" dirty="0"/>
              <a:t> of them had histories of domestic violence in their background, either as a victim or offender. </a:t>
            </a:r>
          </a:p>
        </p:txBody>
      </p:sp>
    </p:spTree>
    <p:extLst>
      <p:ext uri="{BB962C8B-B14F-4D97-AF65-F5344CB8AC3E}">
        <p14:creationId xmlns:p14="http://schemas.microsoft.com/office/powerpoint/2010/main" val="96891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19200"/>
            <a:ext cx="8229600" cy="2971800"/>
          </a:xfrm>
        </p:spPr>
        <p:txBody>
          <a:bodyPr>
            <a:normAutofit/>
          </a:bodyPr>
          <a:lstStyle/>
          <a:p>
            <a:r>
              <a:rPr lang="en-US" sz="4800" dirty="0">
                <a:solidFill>
                  <a:schemeClr val="accent2"/>
                </a:solidFill>
              </a:rPr>
              <a:t>Warning Signs of Abuse</a:t>
            </a:r>
          </a:p>
        </p:txBody>
      </p:sp>
    </p:spTree>
    <p:extLst>
      <p:ext uri="{BB962C8B-B14F-4D97-AF65-F5344CB8AC3E}">
        <p14:creationId xmlns:p14="http://schemas.microsoft.com/office/powerpoint/2010/main" val="170759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accent2"/>
                </a:solidFill>
              </a:rPr>
              <a:t>It’s About Control!!!</a:t>
            </a:r>
            <a:endParaRPr lang="en-US" dirty="0">
              <a:solidFill>
                <a:schemeClr val="accent2"/>
              </a:solidFill>
            </a:endParaRPr>
          </a:p>
        </p:txBody>
      </p:sp>
      <p:sp>
        <p:nvSpPr>
          <p:cNvPr id="3" name="Content Placeholder 2"/>
          <p:cNvSpPr>
            <a:spLocks noGrp="1"/>
          </p:cNvSpPr>
          <p:nvPr>
            <p:ph idx="1"/>
          </p:nvPr>
        </p:nvSpPr>
        <p:spPr/>
        <p:txBody>
          <a:bodyPr/>
          <a:lstStyle/>
          <a:p>
            <a:r>
              <a:rPr lang="en-US" dirty="0"/>
              <a:t>Extreme jealousy and insecurity</a:t>
            </a:r>
          </a:p>
          <a:p>
            <a:r>
              <a:rPr lang="en-US" dirty="0"/>
              <a:t>Constant put-downs</a:t>
            </a:r>
          </a:p>
          <a:p>
            <a:r>
              <a:rPr lang="en-US" dirty="0"/>
              <a:t>Explosive temper</a:t>
            </a:r>
          </a:p>
          <a:p>
            <a:r>
              <a:rPr lang="en-US" dirty="0"/>
              <a:t>Isolation from family and friends</a:t>
            </a:r>
          </a:p>
          <a:p>
            <a:r>
              <a:rPr lang="en-US" dirty="0"/>
              <a:t>Possessiveness</a:t>
            </a:r>
          </a:p>
          <a:p>
            <a:r>
              <a:rPr lang="en-US" dirty="0"/>
              <a:t>Checking cell phone, social media, emails</a:t>
            </a:r>
          </a:p>
          <a:p>
            <a:r>
              <a:rPr lang="en-US" dirty="0"/>
              <a:t>Directives-”Telling you what to do”</a:t>
            </a:r>
          </a:p>
          <a:p>
            <a:r>
              <a:rPr lang="en-US" dirty="0"/>
              <a:t>Constant pressure to have sex</a:t>
            </a:r>
          </a:p>
          <a:p>
            <a:endParaRPr lang="en-US" dirty="0"/>
          </a:p>
        </p:txBody>
      </p:sp>
    </p:spTree>
    <p:extLst>
      <p:ext uri="{BB962C8B-B14F-4D97-AF65-F5344CB8AC3E}">
        <p14:creationId xmlns:p14="http://schemas.microsoft.com/office/powerpoint/2010/main" val="227678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152" y="457200"/>
            <a:ext cx="8229600" cy="3505200"/>
          </a:xfrm>
        </p:spPr>
        <p:txBody>
          <a:bodyPr>
            <a:normAutofit/>
          </a:bodyPr>
          <a:lstStyle/>
          <a:p>
            <a:r>
              <a:rPr lang="en-US" dirty="0">
                <a:solidFill>
                  <a:schemeClr val="bg1"/>
                </a:solidFill>
              </a:rPr>
              <a:t>DIFFICULTIES of PROSECUTING DOMESTIC VIOLENCE</a:t>
            </a:r>
          </a:p>
        </p:txBody>
      </p:sp>
      <p:sp>
        <p:nvSpPr>
          <p:cNvPr id="3" name="Content Placeholder 2"/>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pPr marL="137160" indent="0">
              <a:buNone/>
            </a:pPr>
            <a:r>
              <a:rPr lang="en-US" dirty="0"/>
              <a:t>	</a:t>
            </a:r>
          </a:p>
          <a:p>
            <a:pPr marL="137160" indent="0">
              <a:buNone/>
            </a:pPr>
            <a:r>
              <a:rPr lang="en-US" dirty="0"/>
              <a:t> </a:t>
            </a:r>
          </a:p>
          <a:p>
            <a:endParaRPr lang="en-US" dirty="0"/>
          </a:p>
        </p:txBody>
      </p:sp>
    </p:spTree>
    <p:extLst>
      <p:ext uri="{BB962C8B-B14F-4D97-AF65-F5344CB8AC3E}">
        <p14:creationId xmlns:p14="http://schemas.microsoft.com/office/powerpoint/2010/main" val="52620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74638"/>
            <a:ext cx="8382000" cy="3611562"/>
          </a:xfrm>
        </p:spPr>
        <p:txBody>
          <a:bodyPr>
            <a:normAutofit fontScale="90000"/>
          </a:bodyPr>
          <a:lstStyle/>
          <a:p>
            <a:r>
              <a:rPr lang="en-US" dirty="0"/>
              <a:t/>
            </a:r>
            <a:br>
              <a:rPr lang="en-US" dirty="0"/>
            </a:br>
            <a:r>
              <a:rPr lang="en-US" dirty="0"/>
              <a:t/>
            </a:r>
            <a:br>
              <a:rPr lang="en-US" dirty="0"/>
            </a:br>
            <a:r>
              <a:rPr lang="en-US" dirty="0"/>
              <a:t/>
            </a:r>
            <a:br>
              <a:rPr lang="en-US" dirty="0"/>
            </a:br>
            <a:r>
              <a:rPr lang="en-US" dirty="0"/>
              <a:t>Prosecution more complex than stranger on stranger crime because of the </a:t>
            </a:r>
            <a:r>
              <a:rPr lang="en-US" dirty="0">
                <a:solidFill>
                  <a:srgbClr val="00B0F0"/>
                </a:solidFill>
              </a:rPr>
              <a:t>“cycle of violence”</a:t>
            </a:r>
            <a:r>
              <a:rPr lang="en-US" dirty="0"/>
              <a:t>…</a:t>
            </a:r>
            <a:br>
              <a:rPr lang="en-US" dirty="0"/>
            </a:br>
            <a:endParaRPr lang="en-US" dirty="0"/>
          </a:p>
        </p:txBody>
      </p:sp>
    </p:spTree>
    <p:extLst>
      <p:ext uri="{BB962C8B-B14F-4D97-AF65-F5344CB8AC3E}">
        <p14:creationId xmlns:p14="http://schemas.microsoft.com/office/powerpoint/2010/main" val="3243058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3"/>
          </a:xfrm>
        </p:spPr>
        <p:txBody>
          <a:bodyPr/>
          <a:lstStyle/>
          <a:p>
            <a:r>
              <a:rPr lang="en-US" dirty="0">
                <a:solidFill>
                  <a:schemeClr val="accent2"/>
                </a:solidFill>
              </a:rPr>
              <a:t>Cycle of Abuse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2988" y="1143001"/>
            <a:ext cx="8722412" cy="5558500"/>
          </a:xfrm>
        </p:spPr>
      </p:pic>
    </p:spTree>
    <p:extLst>
      <p:ext uri="{BB962C8B-B14F-4D97-AF65-F5344CB8AC3E}">
        <p14:creationId xmlns:p14="http://schemas.microsoft.com/office/powerpoint/2010/main" val="345526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2"/>
                </a:solidFill>
              </a:rPr>
              <a:t>Domestic Violence Prosecution Unit</a:t>
            </a:r>
          </a:p>
        </p:txBody>
      </p:sp>
      <p:sp>
        <p:nvSpPr>
          <p:cNvPr id="4" name="Content Placeholder 3"/>
          <p:cNvSpPr>
            <a:spLocks noGrp="1"/>
          </p:cNvSpPr>
          <p:nvPr>
            <p:ph idx="1"/>
          </p:nvPr>
        </p:nvSpPr>
        <p:spPr/>
        <p:txBody>
          <a:bodyPr>
            <a:normAutofit lnSpcReduction="10000"/>
          </a:bodyPr>
          <a:lstStyle/>
          <a:p>
            <a:r>
              <a:rPr lang="en-US" dirty="0"/>
              <a:t>Special Unit in District Attorney’s Office</a:t>
            </a:r>
          </a:p>
          <a:p>
            <a:r>
              <a:rPr lang="en-US" dirty="0"/>
              <a:t>9 Prosecutors</a:t>
            </a:r>
          </a:p>
          <a:p>
            <a:r>
              <a:rPr lang="en-US" dirty="0"/>
              <a:t>2 Special Prosecution Assistants for worst criminals</a:t>
            </a:r>
          </a:p>
          <a:p>
            <a:r>
              <a:rPr lang="en-US" dirty="0"/>
              <a:t>5 victim / witness coordinators: 1Criminal Court Investigator / 2 General Sessions investigators</a:t>
            </a:r>
          </a:p>
          <a:p>
            <a:r>
              <a:rPr lang="en-US" dirty="0"/>
              <a:t>2 Courtrooms, General Sessions 10 and Criminal Court 5</a:t>
            </a:r>
          </a:p>
          <a:p>
            <a:r>
              <a:rPr lang="en-US" dirty="0"/>
              <a:t>Vertical Prosecution Model </a:t>
            </a:r>
          </a:p>
          <a:p>
            <a:pPr marL="137160" indent="0">
              <a:buNone/>
            </a:pPr>
            <a:endParaRPr lang="en-US" dirty="0"/>
          </a:p>
          <a:p>
            <a:endParaRPr lang="en-US" dirty="0"/>
          </a:p>
        </p:txBody>
      </p:sp>
    </p:spTree>
    <p:extLst>
      <p:ext uri="{BB962C8B-B14F-4D97-AF65-F5344CB8AC3E}">
        <p14:creationId xmlns:p14="http://schemas.microsoft.com/office/powerpoint/2010/main" val="273735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DDCA8E-23B5-4C47-937F-1F1969C2C38A}"/>
              </a:ext>
            </a:extLst>
          </p:cNvPr>
          <p:cNvSpPr>
            <a:spLocks noGrp="1"/>
          </p:cNvSpPr>
          <p:nvPr>
            <p:ph type="title"/>
          </p:nvPr>
        </p:nvSpPr>
        <p:spPr/>
        <p:txBody>
          <a:bodyPr/>
          <a:lstStyle/>
          <a:p>
            <a:r>
              <a:rPr lang="en-US" dirty="0">
                <a:solidFill>
                  <a:schemeClr val="accent2"/>
                </a:solidFill>
              </a:rPr>
              <a:t>Recanting Victim</a:t>
            </a:r>
          </a:p>
        </p:txBody>
      </p:sp>
      <p:sp>
        <p:nvSpPr>
          <p:cNvPr id="3" name="Content Placeholder 2">
            <a:extLst>
              <a:ext uri="{FF2B5EF4-FFF2-40B4-BE49-F238E27FC236}">
                <a16:creationId xmlns:a16="http://schemas.microsoft.com/office/drawing/2014/main" xmlns="" id="{78427C09-3F03-4747-833A-88C04DE46969}"/>
              </a:ext>
            </a:extLst>
          </p:cNvPr>
          <p:cNvSpPr>
            <a:spLocks noGrp="1"/>
          </p:cNvSpPr>
          <p:nvPr>
            <p:ph idx="1"/>
          </p:nvPr>
        </p:nvSpPr>
        <p:spPr>
          <a:xfrm>
            <a:off x="457200" y="2209800"/>
            <a:ext cx="8229600" cy="1295400"/>
          </a:xfrm>
        </p:spPr>
        <p:txBody>
          <a:bodyPr>
            <a:normAutofit/>
          </a:bodyPr>
          <a:lstStyle/>
          <a:p>
            <a:pPr marL="137160" indent="0" algn="ctr">
              <a:buNone/>
            </a:pPr>
            <a:r>
              <a:rPr lang="en-US" sz="4000" dirty="0"/>
              <a:t>Happens in 80% of our cases!!!</a:t>
            </a:r>
          </a:p>
        </p:txBody>
      </p:sp>
    </p:spTree>
    <p:extLst>
      <p:ext uri="{BB962C8B-B14F-4D97-AF65-F5344CB8AC3E}">
        <p14:creationId xmlns:p14="http://schemas.microsoft.com/office/powerpoint/2010/main" val="307839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How Victim “Recants”</a:t>
            </a:r>
          </a:p>
        </p:txBody>
      </p:sp>
      <p:sp>
        <p:nvSpPr>
          <p:cNvPr id="3" name="Content Placeholder 2"/>
          <p:cNvSpPr>
            <a:spLocks noGrp="1"/>
          </p:cNvSpPr>
          <p:nvPr>
            <p:ph idx="1"/>
          </p:nvPr>
        </p:nvSpPr>
        <p:spPr>
          <a:xfrm>
            <a:off x="457200" y="1600200"/>
            <a:ext cx="8229600" cy="4267200"/>
          </a:xfrm>
        </p:spPr>
        <p:txBody>
          <a:bodyPr>
            <a:normAutofit fontScale="32500" lnSpcReduction="20000"/>
          </a:bodyPr>
          <a:lstStyle/>
          <a:p>
            <a:r>
              <a:rPr lang="en-US" sz="6700" dirty="0">
                <a:solidFill>
                  <a:schemeClr val="bg1"/>
                </a:solidFill>
              </a:rPr>
              <a:t>Recanting takes different forms:</a:t>
            </a:r>
          </a:p>
          <a:p>
            <a:r>
              <a:rPr lang="en-US" sz="6700" dirty="0">
                <a:solidFill>
                  <a:schemeClr val="accent2"/>
                </a:solidFill>
              </a:rPr>
              <a:t>Deny the incident ever happened</a:t>
            </a:r>
          </a:p>
          <a:p>
            <a:r>
              <a:rPr lang="en-US" sz="6700" dirty="0">
                <a:solidFill>
                  <a:schemeClr val="accent2"/>
                </a:solidFill>
              </a:rPr>
              <a:t>Minimize the event: </a:t>
            </a:r>
          </a:p>
          <a:p>
            <a:r>
              <a:rPr lang="en-US" sz="6700" i="1" dirty="0"/>
              <a:t>Officers just “over exaggerated”</a:t>
            </a:r>
            <a:endParaRPr lang="en-US" sz="6700" dirty="0"/>
          </a:p>
          <a:p>
            <a:r>
              <a:rPr lang="en-US" sz="6700" i="1" dirty="0"/>
              <a:t>“What gun”?</a:t>
            </a:r>
          </a:p>
          <a:p>
            <a:r>
              <a:rPr lang="en-US" sz="6700" dirty="0">
                <a:solidFill>
                  <a:schemeClr val="accent2"/>
                </a:solidFill>
              </a:rPr>
              <a:t>Blame themselves:</a:t>
            </a:r>
          </a:p>
          <a:p>
            <a:r>
              <a:rPr lang="en-US" sz="6700" i="1" dirty="0"/>
              <a:t>“I pushed him first…”</a:t>
            </a:r>
          </a:p>
          <a:p>
            <a:r>
              <a:rPr lang="en-US" sz="6700" i="1" dirty="0"/>
              <a:t>“I’m clumsy. Got this bruise when I tripped…</a:t>
            </a:r>
            <a:r>
              <a:rPr lang="en-US" sz="6700" dirty="0"/>
              <a:t>”</a:t>
            </a:r>
          </a:p>
          <a:p>
            <a:r>
              <a:rPr lang="en-US" sz="6700" dirty="0">
                <a:solidFill>
                  <a:schemeClr val="accent2"/>
                </a:solidFill>
              </a:rPr>
              <a:t>Refuse to cooperate altogether</a:t>
            </a:r>
          </a:p>
          <a:p>
            <a:r>
              <a:rPr lang="en-US" sz="6700" i="1" dirty="0"/>
              <a:t>Take the Fifth</a:t>
            </a:r>
            <a:endParaRPr lang="en-US" i="1" dirty="0"/>
          </a:p>
          <a:p>
            <a:pPr marL="137160" indent="0">
              <a:buNone/>
            </a:pPr>
            <a:r>
              <a:rPr lang="en-US" dirty="0"/>
              <a:t> </a:t>
            </a:r>
          </a:p>
          <a:p>
            <a:pPr marL="137160" indent="0">
              <a:buNone/>
            </a:pPr>
            <a:endParaRPr lang="en-US" dirty="0"/>
          </a:p>
        </p:txBody>
      </p:sp>
    </p:spTree>
    <p:extLst>
      <p:ext uri="{BB962C8B-B14F-4D97-AF65-F5344CB8AC3E}">
        <p14:creationId xmlns:p14="http://schemas.microsoft.com/office/powerpoint/2010/main" val="327258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5F3885-37EE-4E21-87D7-4FFE4E2E05B9}"/>
              </a:ext>
            </a:extLst>
          </p:cNvPr>
          <p:cNvSpPr>
            <a:spLocks noGrp="1"/>
          </p:cNvSpPr>
          <p:nvPr>
            <p:ph type="title"/>
          </p:nvPr>
        </p:nvSpPr>
        <p:spPr/>
        <p:txBody>
          <a:bodyPr>
            <a:normAutofit fontScale="90000"/>
          </a:bodyPr>
          <a:lstStyle/>
          <a:p>
            <a:r>
              <a:rPr lang="en-US" dirty="0"/>
              <a:t>Reasons a Victim May Recant / Become Non-participant</a:t>
            </a:r>
          </a:p>
        </p:txBody>
      </p:sp>
      <p:sp>
        <p:nvSpPr>
          <p:cNvPr id="3" name="Content Placeholder 2">
            <a:extLst>
              <a:ext uri="{FF2B5EF4-FFF2-40B4-BE49-F238E27FC236}">
                <a16:creationId xmlns:a16="http://schemas.microsoft.com/office/drawing/2014/main" xmlns="" id="{8297F304-5138-41BD-9A7D-9E120F91F337}"/>
              </a:ext>
            </a:extLst>
          </p:cNvPr>
          <p:cNvSpPr>
            <a:spLocks noGrp="1"/>
          </p:cNvSpPr>
          <p:nvPr>
            <p:ph idx="1"/>
          </p:nvPr>
        </p:nvSpPr>
        <p:spPr/>
        <p:txBody>
          <a:bodyPr>
            <a:normAutofit fontScale="92500" lnSpcReduction="10000"/>
          </a:bodyPr>
          <a:lstStyle/>
          <a:p>
            <a:r>
              <a:rPr lang="en-US" dirty="0"/>
              <a:t>Victim is reliant upon abuser for </a:t>
            </a:r>
            <a:r>
              <a:rPr lang="en-US" dirty="0">
                <a:solidFill>
                  <a:schemeClr val="accent2"/>
                </a:solidFill>
              </a:rPr>
              <a:t>housing</a:t>
            </a:r>
            <a:r>
              <a:rPr lang="en-US" dirty="0"/>
              <a:t>, </a:t>
            </a:r>
            <a:r>
              <a:rPr lang="en-US" dirty="0">
                <a:solidFill>
                  <a:schemeClr val="accent2"/>
                </a:solidFill>
              </a:rPr>
              <a:t>life needs</a:t>
            </a:r>
            <a:r>
              <a:rPr lang="en-US" dirty="0"/>
              <a:t>, </a:t>
            </a:r>
            <a:r>
              <a:rPr lang="en-US" dirty="0">
                <a:solidFill>
                  <a:schemeClr val="accent2"/>
                </a:solidFill>
              </a:rPr>
              <a:t>child care</a:t>
            </a:r>
            <a:r>
              <a:rPr lang="en-US" dirty="0"/>
              <a:t>, </a:t>
            </a:r>
            <a:r>
              <a:rPr lang="en-US" dirty="0">
                <a:solidFill>
                  <a:schemeClr val="accent2"/>
                </a:solidFill>
              </a:rPr>
              <a:t>etc</a:t>
            </a:r>
            <a:r>
              <a:rPr lang="en-US" dirty="0"/>
              <a:t>.</a:t>
            </a:r>
          </a:p>
          <a:p>
            <a:r>
              <a:rPr lang="en-US" dirty="0"/>
              <a:t>Conflict / danger resolves upon </a:t>
            </a:r>
            <a:r>
              <a:rPr lang="en-US" dirty="0" smtClean="0"/>
              <a:t>arrest. By prosecuting the Victim exposes herself to </a:t>
            </a:r>
            <a:r>
              <a:rPr lang="en-US" dirty="0"/>
              <a:t>Court system…</a:t>
            </a:r>
          </a:p>
          <a:p>
            <a:r>
              <a:rPr lang="en-US" i="1" dirty="0">
                <a:solidFill>
                  <a:schemeClr val="accent2"/>
                </a:solidFill>
              </a:rPr>
              <a:t>Shame and embarrassment </a:t>
            </a:r>
          </a:p>
          <a:p>
            <a:r>
              <a:rPr lang="en-US" i="1" dirty="0">
                <a:solidFill>
                  <a:schemeClr val="accent2"/>
                </a:solidFill>
              </a:rPr>
              <a:t>Stress of trial </a:t>
            </a:r>
          </a:p>
          <a:p>
            <a:r>
              <a:rPr lang="en-US" i="1" dirty="0">
                <a:solidFill>
                  <a:schemeClr val="accent2"/>
                </a:solidFill>
              </a:rPr>
              <a:t>Language Barrier</a:t>
            </a:r>
          </a:p>
          <a:p>
            <a:r>
              <a:rPr lang="en-US" i="1" dirty="0">
                <a:solidFill>
                  <a:schemeClr val="accent2"/>
                </a:solidFill>
              </a:rPr>
              <a:t>Fear of Deportation</a:t>
            </a:r>
          </a:p>
          <a:p>
            <a:r>
              <a:rPr lang="en-US" dirty="0"/>
              <a:t>Psychological vulnerability / Low self esteem</a:t>
            </a:r>
          </a:p>
          <a:p>
            <a:r>
              <a:rPr lang="en-US" dirty="0"/>
              <a:t>Fear of DCS Involvement </a:t>
            </a:r>
          </a:p>
          <a:p>
            <a:endParaRPr lang="en-US" dirty="0"/>
          </a:p>
        </p:txBody>
      </p:sp>
    </p:spTree>
    <p:extLst>
      <p:ext uri="{BB962C8B-B14F-4D97-AF65-F5344CB8AC3E}">
        <p14:creationId xmlns:p14="http://schemas.microsoft.com/office/powerpoint/2010/main" val="194320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EA9727-FDF9-4A7D-BE4C-4D856FABE289}"/>
              </a:ext>
            </a:extLst>
          </p:cNvPr>
          <p:cNvSpPr>
            <a:spLocks noGrp="1"/>
          </p:cNvSpPr>
          <p:nvPr>
            <p:ph type="title"/>
          </p:nvPr>
        </p:nvSpPr>
        <p:spPr/>
        <p:txBody>
          <a:bodyPr>
            <a:normAutofit fontScale="90000"/>
          </a:bodyPr>
          <a:lstStyle/>
          <a:p>
            <a:r>
              <a:rPr lang="en-US" dirty="0"/>
              <a:t>Reasons a Victim May Recant / Become Non-participant</a:t>
            </a:r>
          </a:p>
        </p:txBody>
      </p:sp>
      <p:sp>
        <p:nvSpPr>
          <p:cNvPr id="3" name="Content Placeholder 2">
            <a:extLst>
              <a:ext uri="{FF2B5EF4-FFF2-40B4-BE49-F238E27FC236}">
                <a16:creationId xmlns:a16="http://schemas.microsoft.com/office/drawing/2014/main" xmlns="" id="{891B2FFF-B36C-4A1E-9772-A52D8F7B1AD6}"/>
              </a:ext>
            </a:extLst>
          </p:cNvPr>
          <p:cNvSpPr>
            <a:spLocks noGrp="1"/>
          </p:cNvSpPr>
          <p:nvPr>
            <p:ph idx="1"/>
          </p:nvPr>
        </p:nvSpPr>
        <p:spPr/>
        <p:txBody>
          <a:bodyPr/>
          <a:lstStyle/>
          <a:p>
            <a:r>
              <a:rPr lang="en-US" dirty="0"/>
              <a:t>Threats of harm by her abuser</a:t>
            </a:r>
          </a:p>
          <a:p>
            <a:r>
              <a:rPr lang="en-US" i="1" dirty="0">
                <a:solidFill>
                  <a:schemeClr val="accent2"/>
                </a:solidFill>
              </a:rPr>
              <a:t>Actual physical violence</a:t>
            </a:r>
          </a:p>
          <a:p>
            <a:r>
              <a:rPr lang="en-US" i="1" dirty="0">
                <a:solidFill>
                  <a:schemeClr val="accent2"/>
                </a:solidFill>
              </a:rPr>
              <a:t>Loss of custody of kids</a:t>
            </a:r>
          </a:p>
          <a:p>
            <a:r>
              <a:rPr lang="en-US" dirty="0"/>
              <a:t>Family / Religious / Cultural Pressure</a:t>
            </a:r>
          </a:p>
          <a:p>
            <a:r>
              <a:rPr lang="en-US" i="1" dirty="0">
                <a:solidFill>
                  <a:schemeClr val="accent2"/>
                </a:solidFill>
              </a:rPr>
              <a:t>Don’t break up the family</a:t>
            </a:r>
          </a:p>
          <a:p>
            <a:r>
              <a:rPr lang="en-US" i="1" dirty="0">
                <a:solidFill>
                  <a:schemeClr val="accent2"/>
                </a:solidFill>
              </a:rPr>
              <a:t>Sin to leave your husband</a:t>
            </a:r>
          </a:p>
          <a:p>
            <a:r>
              <a:rPr lang="en-US" i="1" dirty="0">
                <a:solidFill>
                  <a:schemeClr val="accent2"/>
                </a:solidFill>
              </a:rPr>
              <a:t>Don’t allow outsiders in the </a:t>
            </a:r>
            <a:r>
              <a:rPr lang="en-US" i="1" dirty="0" smtClean="0">
                <a:solidFill>
                  <a:schemeClr val="accent2"/>
                </a:solidFill>
              </a:rPr>
              <a:t>family affairs</a:t>
            </a:r>
            <a:endParaRPr lang="en-US" i="1" dirty="0">
              <a:solidFill>
                <a:schemeClr val="accent2"/>
              </a:solidFill>
            </a:endParaRPr>
          </a:p>
          <a:p>
            <a:endParaRPr lang="en-US" i="1" dirty="0"/>
          </a:p>
          <a:p>
            <a:endParaRPr lang="en-US" i="1" dirty="0"/>
          </a:p>
        </p:txBody>
      </p:sp>
    </p:spTree>
    <p:extLst>
      <p:ext uri="{BB962C8B-B14F-4D97-AF65-F5344CB8AC3E}">
        <p14:creationId xmlns:p14="http://schemas.microsoft.com/office/powerpoint/2010/main" val="356177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6033874-A41F-412C-990D-D413471FDF62}"/>
              </a:ext>
            </a:extLst>
          </p:cNvPr>
          <p:cNvSpPr>
            <a:spLocks noGrp="1"/>
          </p:cNvSpPr>
          <p:nvPr>
            <p:ph type="title"/>
          </p:nvPr>
        </p:nvSpPr>
        <p:spPr>
          <a:xfrm>
            <a:off x="457200" y="838200"/>
            <a:ext cx="8229600" cy="1981200"/>
          </a:xfrm>
        </p:spPr>
        <p:txBody>
          <a:bodyPr>
            <a:normAutofit/>
          </a:bodyPr>
          <a:lstStyle/>
          <a:p>
            <a:r>
              <a:rPr lang="en-US" dirty="0">
                <a:solidFill>
                  <a:schemeClr val="bg1"/>
                </a:solidFill>
              </a:rPr>
              <a:t>Prosecution Strategies and  Recanting Victim</a:t>
            </a:r>
          </a:p>
        </p:txBody>
      </p:sp>
    </p:spTree>
    <p:extLst>
      <p:ext uri="{BB962C8B-B14F-4D97-AF65-F5344CB8AC3E}">
        <p14:creationId xmlns:p14="http://schemas.microsoft.com/office/powerpoint/2010/main" val="27172584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FEC5770-C6D4-498D-B882-AF989BA60FC7}"/>
              </a:ext>
            </a:extLst>
          </p:cNvPr>
          <p:cNvSpPr>
            <a:spLocks noGrp="1"/>
          </p:cNvSpPr>
          <p:nvPr>
            <p:ph type="title"/>
          </p:nvPr>
        </p:nvSpPr>
        <p:spPr/>
        <p:txBody>
          <a:bodyPr/>
          <a:lstStyle/>
          <a:p>
            <a:r>
              <a:rPr lang="en-US" dirty="0"/>
              <a:t>Don’t Blame the Victim!</a:t>
            </a:r>
          </a:p>
        </p:txBody>
      </p:sp>
      <p:sp>
        <p:nvSpPr>
          <p:cNvPr id="4" name="Content Placeholder 3">
            <a:extLst>
              <a:ext uri="{FF2B5EF4-FFF2-40B4-BE49-F238E27FC236}">
                <a16:creationId xmlns:a16="http://schemas.microsoft.com/office/drawing/2014/main" xmlns="" id="{FC957F9F-DB74-4979-993A-50AEF7A677C0}"/>
              </a:ext>
            </a:extLst>
          </p:cNvPr>
          <p:cNvSpPr>
            <a:spLocks noGrp="1"/>
          </p:cNvSpPr>
          <p:nvPr>
            <p:ph idx="1"/>
          </p:nvPr>
        </p:nvSpPr>
        <p:spPr/>
        <p:txBody>
          <a:bodyPr>
            <a:normAutofit lnSpcReduction="10000"/>
          </a:bodyPr>
          <a:lstStyle/>
          <a:p>
            <a:r>
              <a:rPr lang="en-US" dirty="0"/>
              <a:t>What is driving the Victim’s decision to not prosecute?</a:t>
            </a:r>
          </a:p>
          <a:p>
            <a:r>
              <a:rPr lang="en-US" i="1" dirty="0">
                <a:solidFill>
                  <a:schemeClr val="accent2"/>
                </a:solidFill>
              </a:rPr>
              <a:t>Fear of abuser?</a:t>
            </a:r>
          </a:p>
          <a:p>
            <a:r>
              <a:rPr lang="en-US" i="1" dirty="0">
                <a:solidFill>
                  <a:schemeClr val="accent2"/>
                </a:solidFill>
              </a:rPr>
              <a:t>Lack of alternative housing?</a:t>
            </a:r>
          </a:p>
          <a:p>
            <a:r>
              <a:rPr lang="en-US" i="1" dirty="0">
                <a:solidFill>
                  <a:schemeClr val="accent2"/>
                </a:solidFill>
              </a:rPr>
              <a:t>Child care?</a:t>
            </a:r>
          </a:p>
          <a:p>
            <a:r>
              <a:rPr lang="en-US" dirty="0"/>
              <a:t>Enlist help of law enforcement or social services</a:t>
            </a:r>
          </a:p>
          <a:p>
            <a:r>
              <a:rPr lang="en-US" i="1" dirty="0">
                <a:solidFill>
                  <a:schemeClr val="accent2"/>
                </a:solidFill>
              </a:rPr>
              <a:t>Multiagency approach</a:t>
            </a:r>
          </a:p>
          <a:p>
            <a:r>
              <a:rPr lang="en-US" dirty="0"/>
              <a:t>Goal: Empower the Victim to stand up to her abuser</a:t>
            </a:r>
          </a:p>
          <a:p>
            <a:endParaRPr lang="en-US" i="1" dirty="0"/>
          </a:p>
        </p:txBody>
      </p:sp>
    </p:spTree>
    <p:extLst>
      <p:ext uri="{BB962C8B-B14F-4D97-AF65-F5344CB8AC3E}">
        <p14:creationId xmlns:p14="http://schemas.microsoft.com/office/powerpoint/2010/main" val="244021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additive="base">
                                        <p:cTn id="3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 calcmode="lin" valueType="num">
                                      <p:cBhvr additive="base">
                                        <p:cTn id="4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 calcmode="lin" valueType="num">
                                      <p:cBhvr additive="base">
                                        <p:cTn id="4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BB4939-84E8-435A-858D-1BB87D7A144D}"/>
              </a:ext>
            </a:extLst>
          </p:cNvPr>
          <p:cNvSpPr>
            <a:spLocks noGrp="1"/>
          </p:cNvSpPr>
          <p:nvPr>
            <p:ph type="title"/>
          </p:nvPr>
        </p:nvSpPr>
        <p:spPr/>
        <p:txBody>
          <a:bodyPr/>
          <a:lstStyle/>
          <a:p>
            <a:r>
              <a:rPr lang="en-US" dirty="0"/>
              <a:t>Vertical Prosecution Model</a:t>
            </a:r>
          </a:p>
        </p:txBody>
      </p:sp>
      <p:sp>
        <p:nvSpPr>
          <p:cNvPr id="3" name="Content Placeholder 2">
            <a:extLst>
              <a:ext uri="{FF2B5EF4-FFF2-40B4-BE49-F238E27FC236}">
                <a16:creationId xmlns:a16="http://schemas.microsoft.com/office/drawing/2014/main" xmlns="" id="{DDF59135-320A-4EA8-87DC-A8B46880B577}"/>
              </a:ext>
            </a:extLst>
          </p:cNvPr>
          <p:cNvSpPr>
            <a:spLocks noGrp="1"/>
          </p:cNvSpPr>
          <p:nvPr>
            <p:ph idx="1"/>
          </p:nvPr>
        </p:nvSpPr>
        <p:spPr>
          <a:xfrm>
            <a:off x="457200" y="1905000"/>
            <a:ext cx="8229600" cy="3276600"/>
          </a:xfrm>
        </p:spPr>
        <p:txBody>
          <a:bodyPr>
            <a:normAutofit lnSpcReduction="10000"/>
          </a:bodyPr>
          <a:lstStyle/>
          <a:p>
            <a:r>
              <a:rPr lang="en-US" dirty="0"/>
              <a:t>One Prosecutor / One Witness Coordinator  from filing of charges to disposition</a:t>
            </a:r>
          </a:p>
          <a:p>
            <a:r>
              <a:rPr lang="en-US" i="1" dirty="0">
                <a:solidFill>
                  <a:schemeClr val="accent2"/>
                </a:solidFill>
              </a:rPr>
              <a:t>Prosecutor invested and accountable</a:t>
            </a:r>
          </a:p>
          <a:p>
            <a:r>
              <a:rPr lang="en-US" i="1" dirty="0">
                <a:solidFill>
                  <a:schemeClr val="accent2"/>
                </a:solidFill>
              </a:rPr>
              <a:t>Victim</a:t>
            </a:r>
            <a:r>
              <a:rPr lang="en-US" dirty="0">
                <a:solidFill>
                  <a:schemeClr val="accent2"/>
                </a:solidFill>
              </a:rPr>
              <a:t> </a:t>
            </a:r>
            <a:r>
              <a:rPr lang="en-US" i="1" dirty="0">
                <a:solidFill>
                  <a:schemeClr val="accent2"/>
                </a:solidFill>
              </a:rPr>
              <a:t>receives accurate and consistent information</a:t>
            </a:r>
            <a:endParaRPr lang="en-US" dirty="0">
              <a:solidFill>
                <a:schemeClr val="accent2"/>
              </a:solidFill>
            </a:endParaRPr>
          </a:p>
          <a:p>
            <a:r>
              <a:rPr lang="en-US" dirty="0"/>
              <a:t>Goal: Instill Victim with confidence to cooperate </a:t>
            </a:r>
            <a:r>
              <a:rPr lang="en-US" dirty="0" smtClean="0"/>
              <a:t>and go </a:t>
            </a:r>
            <a:r>
              <a:rPr lang="en-US" dirty="0"/>
              <a:t>forward </a:t>
            </a:r>
            <a:r>
              <a:rPr lang="en-US" dirty="0" smtClean="0"/>
              <a:t>with prosecution</a:t>
            </a:r>
          </a:p>
          <a:p>
            <a:r>
              <a:rPr lang="en-US" dirty="0" smtClean="0">
                <a:solidFill>
                  <a:schemeClr val="accent2"/>
                </a:solidFill>
              </a:rPr>
              <a:t>And their rest of his or her life!</a:t>
            </a:r>
            <a:endParaRPr lang="en-US" dirty="0">
              <a:solidFill>
                <a:schemeClr val="accent2"/>
              </a:solidFill>
            </a:endParaRPr>
          </a:p>
        </p:txBody>
      </p:sp>
    </p:spTree>
    <p:extLst>
      <p:ext uri="{BB962C8B-B14F-4D97-AF65-F5344CB8AC3E}">
        <p14:creationId xmlns:p14="http://schemas.microsoft.com/office/powerpoint/2010/main" val="106961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EF3F31-9410-4649-9891-0E3DEC14831F}"/>
              </a:ext>
            </a:extLst>
          </p:cNvPr>
          <p:cNvSpPr>
            <a:spLocks noGrp="1"/>
          </p:cNvSpPr>
          <p:nvPr>
            <p:ph type="title"/>
          </p:nvPr>
        </p:nvSpPr>
        <p:spPr/>
        <p:txBody>
          <a:bodyPr>
            <a:normAutofit/>
          </a:bodyPr>
          <a:lstStyle/>
          <a:p>
            <a:r>
              <a:rPr lang="en-US" dirty="0" smtClean="0">
                <a:solidFill>
                  <a:schemeClr val="accent2"/>
                </a:solidFill>
              </a:rPr>
              <a:t>“Evidence </a:t>
            </a:r>
            <a:r>
              <a:rPr lang="en-US" dirty="0">
                <a:solidFill>
                  <a:schemeClr val="accent2"/>
                </a:solidFill>
              </a:rPr>
              <a:t>Based </a:t>
            </a:r>
            <a:r>
              <a:rPr lang="en-US" dirty="0" smtClean="0">
                <a:solidFill>
                  <a:schemeClr val="accent2"/>
                </a:solidFill>
              </a:rPr>
              <a:t>Prosecution” </a:t>
            </a:r>
            <a:endParaRPr lang="en-US" dirty="0">
              <a:solidFill>
                <a:schemeClr val="accent2"/>
              </a:solidFill>
            </a:endParaRPr>
          </a:p>
        </p:txBody>
      </p:sp>
      <p:sp>
        <p:nvSpPr>
          <p:cNvPr id="3" name="Content Placeholder 2">
            <a:extLst>
              <a:ext uri="{FF2B5EF4-FFF2-40B4-BE49-F238E27FC236}">
                <a16:creationId xmlns:a16="http://schemas.microsoft.com/office/drawing/2014/main" xmlns="" id="{E84FFEB9-6A99-4666-AD90-3C1FA13974E1}"/>
              </a:ext>
            </a:extLst>
          </p:cNvPr>
          <p:cNvSpPr>
            <a:spLocks noGrp="1"/>
          </p:cNvSpPr>
          <p:nvPr>
            <p:ph idx="1"/>
          </p:nvPr>
        </p:nvSpPr>
        <p:spPr/>
        <p:txBody>
          <a:bodyPr>
            <a:normAutofit fontScale="70000" lnSpcReduction="20000"/>
          </a:bodyPr>
          <a:lstStyle/>
          <a:p>
            <a:r>
              <a:rPr lang="en-US" dirty="0">
                <a:solidFill>
                  <a:schemeClr val="bg1"/>
                </a:solidFill>
              </a:rPr>
              <a:t>(Prosecute regardless of Victim’s desire to prosecute)</a:t>
            </a:r>
          </a:p>
          <a:p>
            <a:r>
              <a:rPr lang="en-US" dirty="0"/>
              <a:t>Assess </a:t>
            </a:r>
            <a:r>
              <a:rPr lang="en-US" dirty="0" smtClean="0"/>
              <a:t>case </a:t>
            </a:r>
            <a:r>
              <a:rPr lang="en-US" dirty="0"/>
              <a:t>on evidence available </a:t>
            </a:r>
            <a:r>
              <a:rPr lang="en-US" dirty="0" smtClean="0"/>
              <a:t>assuming Victim will not testify</a:t>
            </a:r>
            <a:endParaRPr lang="en-US" dirty="0"/>
          </a:p>
          <a:p>
            <a:r>
              <a:rPr lang="en-US" dirty="0"/>
              <a:t>Use all available evidence</a:t>
            </a:r>
          </a:p>
          <a:p>
            <a:r>
              <a:rPr lang="en-US" dirty="0"/>
              <a:t>Train Law Enforcement to get everything!</a:t>
            </a:r>
          </a:p>
          <a:p>
            <a:r>
              <a:rPr lang="en-US" i="1" dirty="0">
                <a:solidFill>
                  <a:schemeClr val="accent2"/>
                </a:solidFill>
              </a:rPr>
              <a:t>911 calls</a:t>
            </a:r>
          </a:p>
          <a:p>
            <a:r>
              <a:rPr lang="en-US" i="1" dirty="0">
                <a:solidFill>
                  <a:schemeClr val="accent2"/>
                </a:solidFill>
              </a:rPr>
              <a:t>Third party witnesses</a:t>
            </a:r>
          </a:p>
          <a:p>
            <a:r>
              <a:rPr lang="en-US" i="1" dirty="0">
                <a:solidFill>
                  <a:schemeClr val="accent2"/>
                </a:solidFill>
              </a:rPr>
              <a:t>Children</a:t>
            </a:r>
          </a:p>
          <a:p>
            <a:r>
              <a:rPr lang="en-US" i="1" dirty="0">
                <a:solidFill>
                  <a:schemeClr val="accent2"/>
                </a:solidFill>
              </a:rPr>
              <a:t>Photographs of Injury</a:t>
            </a:r>
          </a:p>
          <a:p>
            <a:r>
              <a:rPr lang="en-US" i="1" dirty="0">
                <a:solidFill>
                  <a:schemeClr val="accent2"/>
                </a:solidFill>
              </a:rPr>
              <a:t>Use </a:t>
            </a:r>
            <a:r>
              <a:rPr lang="en-US" i="1" dirty="0" smtClean="0">
                <a:solidFill>
                  <a:schemeClr val="accent2"/>
                </a:solidFill>
              </a:rPr>
              <a:t>Alternating </a:t>
            </a:r>
            <a:r>
              <a:rPr lang="en-US" i="1" dirty="0">
                <a:solidFill>
                  <a:schemeClr val="accent2"/>
                </a:solidFill>
              </a:rPr>
              <a:t>Light Source (ALS) subcutaneous bruising</a:t>
            </a:r>
          </a:p>
          <a:p>
            <a:r>
              <a:rPr lang="en-US" i="1" dirty="0">
                <a:solidFill>
                  <a:schemeClr val="accent2"/>
                </a:solidFill>
              </a:rPr>
              <a:t>Process Crime </a:t>
            </a:r>
            <a:r>
              <a:rPr lang="en-US" i="1" dirty="0" smtClean="0">
                <a:solidFill>
                  <a:schemeClr val="accent2"/>
                </a:solidFill>
              </a:rPr>
              <a:t>Scene for evidence  </a:t>
            </a:r>
            <a:endParaRPr lang="en-US" i="1" dirty="0">
              <a:solidFill>
                <a:schemeClr val="accent2"/>
              </a:solidFill>
            </a:endParaRPr>
          </a:p>
          <a:p>
            <a:r>
              <a:rPr lang="en-US" i="1" dirty="0">
                <a:solidFill>
                  <a:schemeClr val="accent2"/>
                </a:solidFill>
              </a:rPr>
              <a:t>Videos</a:t>
            </a:r>
          </a:p>
          <a:p>
            <a:r>
              <a:rPr lang="en-US" i="1" dirty="0">
                <a:solidFill>
                  <a:schemeClr val="accent2"/>
                </a:solidFill>
              </a:rPr>
              <a:t>Cell phone data / Social media posts</a:t>
            </a:r>
          </a:p>
          <a:p>
            <a:r>
              <a:rPr lang="en-US" i="1" dirty="0">
                <a:solidFill>
                  <a:schemeClr val="accent2"/>
                </a:solidFill>
              </a:rPr>
              <a:t>Medical Records </a:t>
            </a:r>
          </a:p>
          <a:p>
            <a:r>
              <a:rPr lang="en-US" i="1" dirty="0">
                <a:solidFill>
                  <a:schemeClr val="accent2"/>
                </a:solidFill>
              </a:rPr>
              <a:t>Jail Calls </a:t>
            </a:r>
          </a:p>
          <a:p>
            <a:endParaRPr lang="en-US" dirty="0"/>
          </a:p>
          <a:p>
            <a:endParaRPr lang="en-US" dirty="0"/>
          </a:p>
        </p:txBody>
      </p:sp>
    </p:spTree>
    <p:extLst>
      <p:ext uri="{BB962C8B-B14F-4D97-AF65-F5344CB8AC3E}">
        <p14:creationId xmlns:p14="http://schemas.microsoft.com/office/powerpoint/2010/main" val="127534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4742C4-04C4-4217-9953-FC7314666F27}"/>
              </a:ext>
            </a:extLst>
          </p:cNvPr>
          <p:cNvSpPr>
            <a:spLocks noGrp="1"/>
          </p:cNvSpPr>
          <p:nvPr>
            <p:ph type="title"/>
          </p:nvPr>
        </p:nvSpPr>
        <p:spPr/>
        <p:txBody>
          <a:bodyPr/>
          <a:lstStyle/>
          <a:p>
            <a:r>
              <a:rPr lang="en-US" dirty="0"/>
              <a:t>Trial Strategies</a:t>
            </a:r>
          </a:p>
        </p:txBody>
      </p:sp>
      <p:sp>
        <p:nvSpPr>
          <p:cNvPr id="3" name="Content Placeholder 2">
            <a:extLst>
              <a:ext uri="{FF2B5EF4-FFF2-40B4-BE49-F238E27FC236}">
                <a16:creationId xmlns:a16="http://schemas.microsoft.com/office/drawing/2014/main" xmlns="" id="{AB016432-AD74-4D30-8A3D-4CABE8BA5C23}"/>
              </a:ext>
            </a:extLst>
          </p:cNvPr>
          <p:cNvSpPr>
            <a:spLocks noGrp="1"/>
          </p:cNvSpPr>
          <p:nvPr>
            <p:ph idx="1"/>
          </p:nvPr>
        </p:nvSpPr>
        <p:spPr/>
        <p:txBody>
          <a:bodyPr>
            <a:normAutofit fontScale="85000" lnSpcReduction="20000"/>
          </a:bodyPr>
          <a:lstStyle/>
          <a:p>
            <a:r>
              <a:rPr lang="en-US" dirty="0"/>
              <a:t>Use of Extra Judicial Statements</a:t>
            </a:r>
          </a:p>
          <a:p>
            <a:r>
              <a:rPr lang="en-US" dirty="0"/>
              <a:t>Excited Utterances</a:t>
            </a:r>
          </a:p>
          <a:p>
            <a:r>
              <a:rPr lang="en-US" i="1" dirty="0"/>
              <a:t>911 calls</a:t>
            </a:r>
          </a:p>
          <a:p>
            <a:r>
              <a:rPr lang="en-US" i="1" dirty="0"/>
              <a:t>Body Worn Camera</a:t>
            </a:r>
          </a:p>
          <a:p>
            <a:r>
              <a:rPr lang="en-US" i="1" dirty="0"/>
              <a:t>Viable but limited by Supreme Court in Crawford v. </a:t>
            </a:r>
            <a:r>
              <a:rPr lang="en-US" i="1" dirty="0" smtClean="0"/>
              <a:t>Washington</a:t>
            </a:r>
          </a:p>
          <a:p>
            <a:r>
              <a:rPr lang="en-US" dirty="0" smtClean="0"/>
              <a:t>Prior testimony under oath</a:t>
            </a:r>
            <a:endParaRPr lang="en-US" dirty="0"/>
          </a:p>
          <a:p>
            <a:r>
              <a:rPr lang="en-US" dirty="0"/>
              <a:t>Statements made for Medical Diagnosis and </a:t>
            </a:r>
            <a:r>
              <a:rPr lang="en-US" dirty="0" err="1" smtClean="0"/>
              <a:t>Tx</a:t>
            </a:r>
            <a:r>
              <a:rPr lang="en-US" dirty="0" smtClean="0"/>
              <a:t> T.R.E. 803(4)</a:t>
            </a:r>
            <a:endParaRPr lang="en-US" dirty="0"/>
          </a:p>
          <a:p>
            <a:r>
              <a:rPr lang="en-US" dirty="0"/>
              <a:t>Refresh Victims </a:t>
            </a:r>
            <a:r>
              <a:rPr lang="en-US" dirty="0" smtClean="0"/>
              <a:t>Recollection or Past Recollection Recorded T.R.E. 803(5)</a:t>
            </a:r>
          </a:p>
          <a:p>
            <a:r>
              <a:rPr lang="en-US" dirty="0" smtClean="0"/>
              <a:t>Evidence prior </a:t>
            </a:r>
            <a:r>
              <a:rPr lang="en-US" dirty="0"/>
              <a:t>inconsistent </a:t>
            </a:r>
            <a:r>
              <a:rPr lang="en-US" dirty="0" smtClean="0"/>
              <a:t>statements T.R.E. 613(b); 803(26)</a:t>
            </a:r>
            <a:endParaRPr lang="en-US" dirty="0"/>
          </a:p>
          <a:p>
            <a:endParaRPr lang="en-US" i="1" dirty="0"/>
          </a:p>
          <a:p>
            <a:endParaRPr lang="en-US" dirty="0"/>
          </a:p>
        </p:txBody>
      </p:sp>
    </p:spTree>
    <p:extLst>
      <p:ext uri="{BB962C8B-B14F-4D97-AF65-F5344CB8AC3E}">
        <p14:creationId xmlns:p14="http://schemas.microsoft.com/office/powerpoint/2010/main" val="211187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3D1061-AF77-4382-A042-7269D691AC2B}"/>
              </a:ext>
            </a:extLst>
          </p:cNvPr>
          <p:cNvSpPr>
            <a:spLocks noGrp="1"/>
          </p:cNvSpPr>
          <p:nvPr>
            <p:ph type="title"/>
          </p:nvPr>
        </p:nvSpPr>
        <p:spPr/>
        <p:txBody>
          <a:bodyPr/>
          <a:lstStyle/>
          <a:p>
            <a:r>
              <a:rPr lang="en-US" dirty="0"/>
              <a:t>Trial Strategies</a:t>
            </a:r>
          </a:p>
        </p:txBody>
      </p:sp>
      <p:sp>
        <p:nvSpPr>
          <p:cNvPr id="3" name="Content Placeholder 2">
            <a:extLst>
              <a:ext uri="{FF2B5EF4-FFF2-40B4-BE49-F238E27FC236}">
                <a16:creationId xmlns:a16="http://schemas.microsoft.com/office/drawing/2014/main" xmlns="" id="{072AC958-D389-41D6-936D-349133D3ED16}"/>
              </a:ext>
            </a:extLst>
          </p:cNvPr>
          <p:cNvSpPr>
            <a:spLocks noGrp="1"/>
          </p:cNvSpPr>
          <p:nvPr>
            <p:ph idx="1"/>
          </p:nvPr>
        </p:nvSpPr>
        <p:spPr/>
        <p:txBody>
          <a:bodyPr>
            <a:normAutofit lnSpcReduction="10000"/>
          </a:bodyPr>
          <a:lstStyle/>
          <a:p>
            <a:r>
              <a:rPr lang="en-US" dirty="0"/>
              <a:t>Admissions </a:t>
            </a:r>
            <a:r>
              <a:rPr lang="en-US" dirty="0" smtClean="0"/>
              <a:t>Against Interest T.R.E. 804(b)(3)</a:t>
            </a:r>
            <a:endParaRPr lang="en-US" i="1" dirty="0"/>
          </a:p>
          <a:p>
            <a:r>
              <a:rPr lang="en-US" dirty="0"/>
              <a:t>Forfeiture By Wrong Doing T.R.E. 804(b)(6)</a:t>
            </a:r>
          </a:p>
          <a:p>
            <a:r>
              <a:rPr lang="en-US" i="1" dirty="0">
                <a:solidFill>
                  <a:schemeClr val="accent2"/>
                </a:solidFill>
              </a:rPr>
              <a:t>Witness is unavailable as result of abuser’s effort to silence the witness</a:t>
            </a:r>
          </a:p>
          <a:p>
            <a:r>
              <a:rPr lang="en-US" i="1" dirty="0">
                <a:solidFill>
                  <a:schemeClr val="accent2"/>
                </a:solidFill>
              </a:rPr>
              <a:t>Jail Calls</a:t>
            </a:r>
          </a:p>
          <a:p>
            <a:r>
              <a:rPr lang="en-US" i="1" dirty="0">
                <a:solidFill>
                  <a:schemeClr val="accent2"/>
                </a:solidFill>
              </a:rPr>
              <a:t>Applications for Orders of </a:t>
            </a:r>
            <a:r>
              <a:rPr lang="en-US" i="1" dirty="0" smtClean="0">
                <a:solidFill>
                  <a:schemeClr val="accent2"/>
                </a:solidFill>
              </a:rPr>
              <a:t>Protection State V. James Hawkins</a:t>
            </a:r>
            <a:endParaRPr lang="en-US" i="1" dirty="0">
              <a:solidFill>
                <a:schemeClr val="accent2"/>
              </a:solidFill>
            </a:endParaRPr>
          </a:p>
          <a:p>
            <a:r>
              <a:rPr lang="en-US" dirty="0"/>
              <a:t>Pretrial Motions to Admit Prior Acts as 404b</a:t>
            </a:r>
            <a:endParaRPr lang="en-US" i="1" dirty="0"/>
          </a:p>
          <a:p>
            <a:r>
              <a:rPr lang="en-US" i="1" dirty="0">
                <a:solidFill>
                  <a:schemeClr val="accent2"/>
                </a:solidFill>
              </a:rPr>
              <a:t>State v. Smith “Settled Purpose to Harm” the Victim</a:t>
            </a:r>
          </a:p>
          <a:p>
            <a:endParaRPr lang="en-US" i="1" dirty="0"/>
          </a:p>
        </p:txBody>
      </p:sp>
    </p:spTree>
    <p:extLst>
      <p:ext uri="{BB962C8B-B14F-4D97-AF65-F5344CB8AC3E}">
        <p14:creationId xmlns:p14="http://schemas.microsoft.com/office/powerpoint/2010/main" val="383743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Non-Courtroom Duties</a:t>
            </a:r>
          </a:p>
        </p:txBody>
      </p:sp>
      <p:sp>
        <p:nvSpPr>
          <p:cNvPr id="4" name="Content Placeholder 2"/>
          <p:cNvSpPr>
            <a:spLocks noGrp="1"/>
          </p:cNvSpPr>
          <p:nvPr>
            <p:ph idx="1"/>
          </p:nvPr>
        </p:nvSpPr>
        <p:spPr/>
        <p:txBody>
          <a:bodyPr>
            <a:normAutofit lnSpcReduction="10000"/>
          </a:bodyPr>
          <a:lstStyle/>
          <a:p>
            <a:r>
              <a:rPr lang="en-US" sz="2800" dirty="0"/>
              <a:t>All Prosecutors on call advisors to law enforcement</a:t>
            </a:r>
          </a:p>
          <a:p>
            <a:r>
              <a:rPr lang="en-US" sz="2800" dirty="0"/>
              <a:t>1 Prosecutor advises sex crimes; attends weekly “cold case” rapes </a:t>
            </a:r>
          </a:p>
          <a:p>
            <a:r>
              <a:rPr lang="en-US" sz="2800" dirty="0"/>
              <a:t>1 Prosecutor assigned to the Family Safety Center to advise Memphis Police, Victim’s Advocates and Social Service Advocates</a:t>
            </a:r>
          </a:p>
          <a:p>
            <a:r>
              <a:rPr lang="en-US" sz="2800" dirty="0"/>
              <a:t>Attend weekly “High Risk” meetings</a:t>
            </a:r>
          </a:p>
          <a:p>
            <a:r>
              <a:rPr lang="en-US" dirty="0"/>
              <a:t>Consult with suburban court prosecutors</a:t>
            </a:r>
            <a:endParaRPr lang="en-US" sz="2800" dirty="0"/>
          </a:p>
          <a:p>
            <a:r>
              <a:rPr lang="en-US" sz="2800" dirty="0"/>
              <a:t>Attend GPS meetings</a:t>
            </a:r>
          </a:p>
          <a:p>
            <a:endParaRPr lang="en-US" dirty="0"/>
          </a:p>
          <a:p>
            <a:endParaRPr lang="en-US" dirty="0"/>
          </a:p>
        </p:txBody>
      </p:sp>
    </p:spTree>
    <p:extLst>
      <p:ext uri="{BB962C8B-B14F-4D97-AF65-F5344CB8AC3E}">
        <p14:creationId xmlns:p14="http://schemas.microsoft.com/office/powerpoint/2010/main" val="3248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F1F8D3-BC16-474D-8F9E-316EA53EF2BF}"/>
              </a:ext>
            </a:extLst>
          </p:cNvPr>
          <p:cNvSpPr>
            <a:spLocks noGrp="1"/>
          </p:cNvSpPr>
          <p:nvPr>
            <p:ph type="title"/>
          </p:nvPr>
        </p:nvSpPr>
        <p:spPr/>
        <p:txBody>
          <a:bodyPr/>
          <a:lstStyle/>
          <a:p>
            <a:r>
              <a:rPr lang="en-US" dirty="0"/>
              <a:t>Trial Strategies</a:t>
            </a:r>
          </a:p>
        </p:txBody>
      </p:sp>
      <p:sp>
        <p:nvSpPr>
          <p:cNvPr id="3" name="Content Placeholder 2">
            <a:extLst>
              <a:ext uri="{FF2B5EF4-FFF2-40B4-BE49-F238E27FC236}">
                <a16:creationId xmlns:a16="http://schemas.microsoft.com/office/drawing/2014/main" xmlns="" id="{76B4207F-90B6-4F78-9651-A6B260A25125}"/>
              </a:ext>
            </a:extLst>
          </p:cNvPr>
          <p:cNvSpPr>
            <a:spLocks noGrp="1"/>
          </p:cNvSpPr>
          <p:nvPr>
            <p:ph idx="1"/>
          </p:nvPr>
        </p:nvSpPr>
        <p:spPr/>
        <p:txBody>
          <a:bodyPr>
            <a:normAutofit lnSpcReduction="10000"/>
          </a:bodyPr>
          <a:lstStyle/>
          <a:p>
            <a:r>
              <a:rPr lang="en-US" dirty="0" smtClean="0"/>
              <a:t>Indict Aggravated Stalking </a:t>
            </a:r>
          </a:p>
          <a:p>
            <a:r>
              <a:rPr lang="en-US" i="1" dirty="0" smtClean="0">
                <a:solidFill>
                  <a:schemeClr val="accent2"/>
                </a:solidFill>
              </a:rPr>
              <a:t>To consolidate multiple incidents into one indictment and trial</a:t>
            </a:r>
          </a:p>
          <a:p>
            <a:r>
              <a:rPr lang="en-US" dirty="0" smtClean="0"/>
              <a:t>Expert </a:t>
            </a:r>
            <a:r>
              <a:rPr lang="en-US" dirty="0"/>
              <a:t>Witness Testimony to Educate jury</a:t>
            </a:r>
          </a:p>
          <a:p>
            <a:r>
              <a:rPr lang="en-US" i="1" dirty="0">
                <a:solidFill>
                  <a:schemeClr val="accent2"/>
                </a:solidFill>
              </a:rPr>
              <a:t>Explain Domestic Violence and the “Cycle of Violence”</a:t>
            </a:r>
          </a:p>
          <a:p>
            <a:r>
              <a:rPr lang="en-US" i="1" dirty="0">
                <a:solidFill>
                  <a:schemeClr val="accent2"/>
                </a:solidFill>
              </a:rPr>
              <a:t>Battered Women’s Syndrome</a:t>
            </a:r>
          </a:p>
          <a:p>
            <a:r>
              <a:rPr lang="en-US" i="1" dirty="0">
                <a:solidFill>
                  <a:schemeClr val="accent2"/>
                </a:solidFill>
              </a:rPr>
              <a:t>Experts on Strangulation</a:t>
            </a:r>
          </a:p>
          <a:p>
            <a:r>
              <a:rPr lang="en-US" dirty="0"/>
              <a:t>Pretrial Motion in </a:t>
            </a:r>
            <a:r>
              <a:rPr lang="en-US" dirty="0" err="1"/>
              <a:t>Limine</a:t>
            </a:r>
            <a:r>
              <a:rPr lang="en-US" dirty="0">
                <a:solidFill>
                  <a:schemeClr val="accent2"/>
                </a:solidFill>
              </a:rPr>
              <a:t> </a:t>
            </a:r>
            <a:r>
              <a:rPr lang="en-US" dirty="0"/>
              <a:t>to limit evidence</a:t>
            </a:r>
          </a:p>
          <a:p>
            <a:r>
              <a:rPr lang="en-US" i="1" dirty="0">
                <a:solidFill>
                  <a:schemeClr val="accent2"/>
                </a:solidFill>
              </a:rPr>
              <a:t>Rape Shield Law T.R.E 412</a:t>
            </a:r>
          </a:p>
        </p:txBody>
      </p:sp>
    </p:spTree>
    <p:extLst>
      <p:ext uri="{BB962C8B-B14F-4D97-AF65-F5344CB8AC3E}">
        <p14:creationId xmlns:p14="http://schemas.microsoft.com/office/powerpoint/2010/main" val="239063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2133600"/>
          </a:xfrm>
        </p:spPr>
        <p:txBody>
          <a:bodyPr>
            <a:normAutofit/>
          </a:bodyPr>
          <a:lstStyle/>
          <a:p>
            <a:r>
              <a:rPr lang="en-US" dirty="0">
                <a:solidFill>
                  <a:schemeClr val="bg1"/>
                </a:solidFill>
              </a:rPr>
              <a:t>Consequences of Domestic Assault Conviction</a:t>
            </a:r>
          </a:p>
        </p:txBody>
      </p:sp>
    </p:spTree>
    <p:extLst>
      <p:ext uri="{BB962C8B-B14F-4D97-AF65-F5344CB8AC3E}">
        <p14:creationId xmlns:p14="http://schemas.microsoft.com/office/powerpoint/2010/main" val="25348373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Definition of Domestic Assault</a:t>
            </a:r>
          </a:p>
        </p:txBody>
      </p:sp>
      <p:sp>
        <p:nvSpPr>
          <p:cNvPr id="3" name="Content Placeholder 2"/>
          <p:cNvSpPr>
            <a:spLocks noGrp="1"/>
          </p:cNvSpPr>
          <p:nvPr>
            <p:ph idx="1"/>
          </p:nvPr>
        </p:nvSpPr>
        <p:spPr/>
        <p:txBody>
          <a:bodyPr>
            <a:normAutofit/>
          </a:bodyPr>
          <a:lstStyle/>
          <a:p>
            <a:r>
              <a:rPr lang="en-US" dirty="0"/>
              <a:t>A person commits </a:t>
            </a:r>
            <a:r>
              <a:rPr lang="en-US" i="1" u="sng" dirty="0">
                <a:solidFill>
                  <a:schemeClr val="accent2"/>
                </a:solidFill>
              </a:rPr>
              <a:t>Assault</a:t>
            </a:r>
            <a:r>
              <a:rPr lang="en-US" dirty="0"/>
              <a:t> as defined in 39-13-101 against a “domestic abuse victim”</a:t>
            </a:r>
          </a:p>
          <a:p>
            <a:r>
              <a:rPr lang="en-US" dirty="0">
                <a:solidFill>
                  <a:schemeClr val="bg1"/>
                </a:solidFill>
              </a:rPr>
              <a:t>TCA 39-13-101</a:t>
            </a:r>
            <a:r>
              <a:rPr lang="en-US" dirty="0"/>
              <a:t> defines assault as:</a:t>
            </a:r>
          </a:p>
          <a:p>
            <a:r>
              <a:rPr lang="en-US" dirty="0"/>
              <a:t> intentionally, knowingly or recklessly </a:t>
            </a:r>
            <a:r>
              <a:rPr lang="en-US" i="1" dirty="0"/>
              <a:t>causing bodily injury to another</a:t>
            </a:r>
          </a:p>
          <a:p>
            <a:r>
              <a:rPr lang="en-US" dirty="0"/>
              <a:t>Intentionally or knowingly </a:t>
            </a:r>
            <a:r>
              <a:rPr lang="en-US" i="1" dirty="0"/>
              <a:t>causes another to fear imminent bodily injury</a:t>
            </a:r>
            <a:r>
              <a:rPr lang="en-US" dirty="0"/>
              <a:t>; or</a:t>
            </a:r>
          </a:p>
          <a:p>
            <a:r>
              <a:rPr lang="en-US" dirty="0"/>
              <a:t>Intentionally or knowingly </a:t>
            </a:r>
            <a:r>
              <a:rPr lang="en-US" i="1" dirty="0"/>
              <a:t>cause physical contact with another which a reasonable person regard as extremely </a:t>
            </a:r>
            <a:r>
              <a:rPr lang="en-US" i="1" dirty="0">
                <a:solidFill>
                  <a:schemeClr val="accent2"/>
                </a:solidFill>
              </a:rPr>
              <a:t>offensive</a:t>
            </a:r>
            <a:r>
              <a:rPr lang="en-US" i="1" dirty="0"/>
              <a:t> or </a:t>
            </a:r>
            <a:r>
              <a:rPr lang="en-US" i="1" dirty="0">
                <a:solidFill>
                  <a:schemeClr val="accent2"/>
                </a:solidFill>
              </a:rPr>
              <a:t>provocative</a:t>
            </a:r>
            <a:r>
              <a:rPr lang="en-US" i="1" dirty="0"/>
              <a:t> </a:t>
            </a:r>
          </a:p>
        </p:txBody>
      </p:sp>
    </p:spTree>
    <p:extLst>
      <p:ext uri="{BB962C8B-B14F-4D97-AF65-F5344CB8AC3E}">
        <p14:creationId xmlns:p14="http://schemas.microsoft.com/office/powerpoint/2010/main" val="103944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Graduated Punishment</a:t>
            </a:r>
          </a:p>
        </p:txBody>
      </p:sp>
      <p:sp>
        <p:nvSpPr>
          <p:cNvPr id="3" name="Content Placeholder 2"/>
          <p:cNvSpPr>
            <a:spLocks noGrp="1"/>
          </p:cNvSpPr>
          <p:nvPr>
            <p:ph idx="1"/>
          </p:nvPr>
        </p:nvSpPr>
        <p:spPr/>
        <p:txBody>
          <a:bodyPr/>
          <a:lstStyle/>
          <a:p>
            <a:r>
              <a:rPr lang="en-US" dirty="0"/>
              <a:t>TCA 39-13-111(c)graduated punishment like DUI.  </a:t>
            </a:r>
          </a:p>
          <a:p>
            <a:r>
              <a:rPr lang="en-US" dirty="0"/>
              <a:t>2</a:t>
            </a:r>
            <a:r>
              <a:rPr lang="en-US" baseline="30000" dirty="0"/>
              <a:t>nd</a:t>
            </a:r>
            <a:r>
              <a:rPr lang="en-US" dirty="0"/>
              <a:t> offense requires 30 days and $350 fine; </a:t>
            </a:r>
          </a:p>
          <a:p>
            <a:r>
              <a:rPr lang="en-US" dirty="0"/>
              <a:t>3</a:t>
            </a:r>
            <a:r>
              <a:rPr lang="en-US" baseline="30000" dirty="0"/>
              <a:t>rd</a:t>
            </a:r>
            <a:r>
              <a:rPr lang="en-US" dirty="0"/>
              <a:t> offense is an E felony with </a:t>
            </a:r>
            <a:r>
              <a:rPr lang="en-US" dirty="0" smtClean="0"/>
              <a:t>90 days </a:t>
            </a:r>
            <a:r>
              <a:rPr lang="en-US" dirty="0"/>
              <a:t>and minimum $1,100 fine; </a:t>
            </a:r>
          </a:p>
          <a:p>
            <a:r>
              <a:rPr lang="en-US" dirty="0"/>
              <a:t>Balance between time served and maximum sentence </a:t>
            </a:r>
            <a:r>
              <a:rPr lang="en-US" i="1" dirty="0">
                <a:solidFill>
                  <a:schemeClr val="accent2"/>
                </a:solidFill>
              </a:rPr>
              <a:t>shall be served on supervised probation </a:t>
            </a:r>
            <a:r>
              <a:rPr lang="en-US" dirty="0"/>
              <a:t>(39-13-111(e))</a:t>
            </a:r>
          </a:p>
          <a:p>
            <a:endParaRPr lang="en-US" dirty="0"/>
          </a:p>
        </p:txBody>
      </p:sp>
    </p:spTree>
    <p:extLst>
      <p:ext uri="{BB962C8B-B14F-4D97-AF65-F5344CB8AC3E}">
        <p14:creationId xmlns:p14="http://schemas.microsoft.com/office/powerpoint/2010/main" val="424649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years for Probation</a:t>
            </a:r>
          </a:p>
        </p:txBody>
      </p:sp>
      <p:sp>
        <p:nvSpPr>
          <p:cNvPr id="3" name="Content Placeholder 2"/>
          <p:cNvSpPr>
            <a:spLocks noGrp="1"/>
          </p:cNvSpPr>
          <p:nvPr>
            <p:ph idx="1"/>
          </p:nvPr>
        </p:nvSpPr>
        <p:spPr/>
        <p:txBody>
          <a:bodyPr/>
          <a:lstStyle/>
          <a:p>
            <a:r>
              <a:rPr lang="en-US" dirty="0"/>
              <a:t>TCA 40-35-303(c)(2)(B) Probation may be extended to two (2) years  </a:t>
            </a:r>
          </a:p>
          <a:p>
            <a:r>
              <a:rPr lang="en-US" dirty="0"/>
              <a:t>Applies to Assault, Vandalism or False Imprisonment if the Victim is a “domestic abuse victim” (36-3-601(5))</a:t>
            </a:r>
          </a:p>
          <a:p>
            <a:endParaRPr lang="en-US" dirty="0"/>
          </a:p>
        </p:txBody>
      </p:sp>
    </p:spTree>
    <p:extLst>
      <p:ext uri="{BB962C8B-B14F-4D97-AF65-F5344CB8AC3E}">
        <p14:creationId xmlns:p14="http://schemas.microsoft.com/office/powerpoint/2010/main" val="350085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Gun Dispossession</a:t>
            </a:r>
          </a:p>
        </p:txBody>
      </p:sp>
      <p:sp>
        <p:nvSpPr>
          <p:cNvPr id="3" name="Content Placeholder 2"/>
          <p:cNvSpPr>
            <a:spLocks noGrp="1"/>
          </p:cNvSpPr>
          <p:nvPr>
            <p:ph idx="1"/>
          </p:nvPr>
        </p:nvSpPr>
        <p:spPr/>
        <p:txBody>
          <a:bodyPr/>
          <a:lstStyle/>
          <a:p>
            <a:r>
              <a:rPr lang="en-US" dirty="0"/>
              <a:t>TCA 39-13-111(c)(6)(A):  If found guilty of domestic assault, Judge </a:t>
            </a:r>
            <a:r>
              <a:rPr lang="en-US" i="1" dirty="0">
                <a:solidFill>
                  <a:srgbClr val="FFC000"/>
                </a:solidFill>
              </a:rPr>
              <a:t>shall</a:t>
            </a:r>
            <a:r>
              <a:rPr lang="en-US" dirty="0"/>
              <a:t> immediately order defendant to dispossess himself or herself of </a:t>
            </a:r>
            <a:r>
              <a:rPr lang="en-US" i="1" dirty="0">
                <a:solidFill>
                  <a:srgbClr val="FFC000"/>
                </a:solidFill>
              </a:rPr>
              <a:t>all</a:t>
            </a:r>
            <a:r>
              <a:rPr lang="en-US" i="1" dirty="0"/>
              <a:t> </a:t>
            </a:r>
            <a:r>
              <a:rPr lang="en-US" dirty="0"/>
              <a:t>firearms within 48 hours;</a:t>
            </a:r>
          </a:p>
          <a:p>
            <a:r>
              <a:rPr lang="en-US" dirty="0"/>
              <a:t>Must complete an </a:t>
            </a:r>
            <a:r>
              <a:rPr lang="en-US" i="1" dirty="0">
                <a:solidFill>
                  <a:srgbClr val="FFC000"/>
                </a:solidFill>
              </a:rPr>
              <a:t>affidavit of firearm dispossession</a:t>
            </a:r>
            <a:r>
              <a:rPr lang="en-US" dirty="0"/>
              <a:t> and return it to the court certifying you have transferred weapons </a:t>
            </a:r>
          </a:p>
          <a:p>
            <a:endParaRPr lang="en-US" dirty="0"/>
          </a:p>
        </p:txBody>
      </p:sp>
    </p:spTree>
    <p:extLst>
      <p:ext uri="{BB962C8B-B14F-4D97-AF65-F5344CB8AC3E}">
        <p14:creationId xmlns:p14="http://schemas.microsoft.com/office/powerpoint/2010/main" val="237800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Felony if Committed After Being Enjoined by Court Order</a:t>
            </a:r>
          </a:p>
        </p:txBody>
      </p:sp>
      <p:sp>
        <p:nvSpPr>
          <p:cNvPr id="3" name="Content Placeholder 2"/>
          <p:cNvSpPr>
            <a:spLocks noGrp="1"/>
          </p:cNvSpPr>
          <p:nvPr>
            <p:ph idx="1"/>
          </p:nvPr>
        </p:nvSpPr>
        <p:spPr/>
        <p:txBody>
          <a:bodyPr/>
          <a:lstStyle/>
          <a:p>
            <a:r>
              <a:rPr lang="en-US" dirty="0">
                <a:solidFill>
                  <a:schemeClr val="accent2"/>
                </a:solidFill>
              </a:rPr>
              <a:t>TCA 39-13-102(c)</a:t>
            </a:r>
            <a:r>
              <a:rPr lang="en-US" dirty="0"/>
              <a:t> It is Aggravated Assault if person who is enjoined by </a:t>
            </a:r>
            <a:r>
              <a:rPr lang="en-US" b="1" i="1" u="sng" dirty="0">
                <a:solidFill>
                  <a:srgbClr val="00B0F0"/>
                </a:solidFill>
              </a:rPr>
              <a:t>order</a:t>
            </a:r>
            <a:r>
              <a:rPr lang="en-US" dirty="0"/>
              <a:t>, </a:t>
            </a:r>
            <a:r>
              <a:rPr lang="en-US" b="1" i="1" u="sng" dirty="0">
                <a:solidFill>
                  <a:srgbClr val="00B0F0"/>
                </a:solidFill>
              </a:rPr>
              <a:t>diversion or probation agreement</a:t>
            </a:r>
            <a:r>
              <a:rPr lang="en-US" i="1" dirty="0"/>
              <a:t> </a:t>
            </a:r>
            <a:r>
              <a:rPr lang="en-US" dirty="0"/>
              <a:t>from causing or attempting to cause bodily injury to the individual </a:t>
            </a:r>
          </a:p>
          <a:p>
            <a:r>
              <a:rPr lang="en-US" b="1" i="1" dirty="0">
                <a:solidFill>
                  <a:srgbClr val="00B0F0"/>
                </a:solidFill>
              </a:rPr>
              <a:t>Order</a:t>
            </a:r>
            <a:r>
              <a:rPr lang="en-US" i="1" dirty="0">
                <a:solidFill>
                  <a:srgbClr val="FFFF00"/>
                </a:solidFill>
              </a:rPr>
              <a:t>-</a:t>
            </a:r>
            <a:r>
              <a:rPr lang="en-US" dirty="0">
                <a:solidFill>
                  <a:srgbClr val="FFFF00"/>
                </a:solidFill>
              </a:rPr>
              <a:t>includes “no contact” bond condition on an active case</a:t>
            </a:r>
            <a:endParaRPr lang="en-US" i="1" dirty="0">
              <a:solidFill>
                <a:srgbClr val="FFFF00"/>
              </a:solidFill>
            </a:endParaRPr>
          </a:p>
        </p:txBody>
      </p:sp>
    </p:spTree>
    <p:extLst>
      <p:ext uri="{BB962C8B-B14F-4D97-AF65-F5344CB8AC3E}">
        <p14:creationId xmlns:p14="http://schemas.microsoft.com/office/powerpoint/2010/main" val="383615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2"/>
                </a:solidFill>
              </a:rPr>
              <a:t>Definition of Aggravated Assault</a:t>
            </a:r>
          </a:p>
        </p:txBody>
      </p:sp>
      <p:sp>
        <p:nvSpPr>
          <p:cNvPr id="3" name="Content Placeholder 2"/>
          <p:cNvSpPr>
            <a:spLocks noGrp="1"/>
          </p:cNvSpPr>
          <p:nvPr>
            <p:ph idx="1"/>
          </p:nvPr>
        </p:nvSpPr>
        <p:spPr/>
        <p:txBody>
          <a:bodyPr/>
          <a:lstStyle/>
          <a:p>
            <a:r>
              <a:rPr lang="en-US" dirty="0">
                <a:solidFill>
                  <a:schemeClr val="bg1"/>
                </a:solidFill>
              </a:rPr>
              <a:t>TCA  39-13-102</a:t>
            </a:r>
            <a:r>
              <a:rPr lang="en-US" dirty="0"/>
              <a:t>: Aggravated Assault is the intentionally or knowingly committing an assault that </a:t>
            </a:r>
          </a:p>
          <a:p>
            <a:r>
              <a:rPr lang="en-US" dirty="0"/>
              <a:t>Results in serious bodily injury </a:t>
            </a:r>
          </a:p>
          <a:p>
            <a:r>
              <a:rPr lang="en-US" dirty="0"/>
              <a:t>Results in death </a:t>
            </a:r>
          </a:p>
          <a:p>
            <a:r>
              <a:rPr lang="en-US" dirty="0"/>
              <a:t>Involved the use of a deadly weapon; or</a:t>
            </a:r>
          </a:p>
          <a:p>
            <a:r>
              <a:rPr lang="en-US" dirty="0"/>
              <a:t>Involved </a:t>
            </a:r>
            <a:r>
              <a:rPr lang="en-US" dirty="0">
                <a:solidFill>
                  <a:srgbClr val="00B0F0"/>
                </a:solidFill>
              </a:rPr>
              <a:t>strangulation or </a:t>
            </a:r>
            <a:r>
              <a:rPr lang="en-US" i="1" u="sng" dirty="0">
                <a:solidFill>
                  <a:srgbClr val="00B0F0"/>
                </a:solidFill>
              </a:rPr>
              <a:t>attempted</a:t>
            </a:r>
            <a:r>
              <a:rPr lang="en-US" dirty="0">
                <a:solidFill>
                  <a:srgbClr val="00B0F0"/>
                </a:solidFill>
              </a:rPr>
              <a:t> strangulation</a:t>
            </a:r>
          </a:p>
        </p:txBody>
      </p:sp>
    </p:spTree>
    <p:extLst>
      <p:ext uri="{BB962C8B-B14F-4D97-AF65-F5344CB8AC3E}">
        <p14:creationId xmlns:p14="http://schemas.microsoft.com/office/powerpoint/2010/main" val="243607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Strangulation</a:t>
            </a:r>
            <a:br>
              <a:rPr lang="en-US" dirty="0">
                <a:solidFill>
                  <a:schemeClr val="bg1"/>
                </a:solidFill>
              </a:rPr>
            </a:br>
            <a:r>
              <a:rPr lang="en-US" dirty="0">
                <a:solidFill>
                  <a:schemeClr val="bg1"/>
                </a:solidFill>
              </a:rPr>
              <a:t>defined</a:t>
            </a:r>
          </a:p>
        </p:txBody>
      </p:sp>
      <p:sp>
        <p:nvSpPr>
          <p:cNvPr id="3" name="Content Placeholder 2"/>
          <p:cNvSpPr>
            <a:spLocks noGrp="1"/>
          </p:cNvSpPr>
          <p:nvPr>
            <p:ph idx="1"/>
          </p:nvPr>
        </p:nvSpPr>
        <p:spPr/>
        <p:txBody>
          <a:bodyPr>
            <a:normAutofit fontScale="92500" lnSpcReduction="20000"/>
          </a:bodyPr>
          <a:lstStyle/>
          <a:p>
            <a:r>
              <a:rPr lang="en-US" dirty="0"/>
              <a:t>Intentionally or knowingly </a:t>
            </a:r>
            <a:r>
              <a:rPr lang="en-US" i="1" dirty="0">
                <a:solidFill>
                  <a:schemeClr val="accent2"/>
                </a:solidFill>
              </a:rPr>
              <a:t>impeding the normal breathing or circulation of the blood by applying pressure to the throat or neck or by blocking the nose and mouth of another person</a:t>
            </a:r>
            <a:r>
              <a:rPr lang="en-US" dirty="0"/>
              <a:t>, </a:t>
            </a:r>
          </a:p>
          <a:p>
            <a:r>
              <a:rPr lang="en-US" dirty="0" smtClean="0"/>
              <a:t>No requirement </a:t>
            </a:r>
            <a:r>
              <a:rPr lang="en-US" dirty="0"/>
              <a:t>the person has </a:t>
            </a:r>
            <a:r>
              <a:rPr lang="en-US" dirty="0" smtClean="0"/>
              <a:t>intent </a:t>
            </a:r>
            <a:r>
              <a:rPr lang="en-US" dirty="0"/>
              <a:t>to kill or protractedly injure the victim</a:t>
            </a:r>
            <a:r>
              <a:rPr lang="en-US" dirty="0" smtClean="0"/>
              <a:t>.</a:t>
            </a:r>
            <a:endParaRPr lang="en-US" dirty="0"/>
          </a:p>
          <a:p>
            <a:r>
              <a:rPr lang="en-US" dirty="0"/>
              <a:t>Does not require victim to become </a:t>
            </a:r>
            <a:r>
              <a:rPr lang="en-US" dirty="0" smtClean="0"/>
              <a:t>unconscious</a:t>
            </a:r>
          </a:p>
          <a:p>
            <a:r>
              <a:rPr lang="en-US" dirty="0" smtClean="0"/>
              <a:t>Unconsciousness </a:t>
            </a:r>
            <a:r>
              <a:rPr lang="en-US" dirty="0"/>
              <a:t>is significant if establishing  </a:t>
            </a:r>
            <a:r>
              <a:rPr lang="en-US" dirty="0">
                <a:solidFill>
                  <a:schemeClr val="accent2"/>
                </a:solidFill>
              </a:rPr>
              <a:t>Aggravated Assault  due to “serious bodily injury”</a:t>
            </a:r>
          </a:p>
          <a:p>
            <a:r>
              <a:rPr lang="en-US" dirty="0"/>
              <a:t>Does </a:t>
            </a:r>
            <a:r>
              <a:rPr lang="en-US" i="1" dirty="0"/>
              <a:t>not</a:t>
            </a:r>
            <a:r>
              <a:rPr lang="en-US" dirty="0"/>
              <a:t> require visible injury</a:t>
            </a:r>
          </a:p>
          <a:p>
            <a:r>
              <a:rPr lang="en-US" dirty="0"/>
              <a:t>Does </a:t>
            </a:r>
            <a:r>
              <a:rPr lang="en-US" i="1" dirty="0"/>
              <a:t>not</a:t>
            </a:r>
            <a:r>
              <a:rPr lang="en-US" dirty="0"/>
              <a:t> require  medical treatment</a:t>
            </a:r>
          </a:p>
          <a:p>
            <a:r>
              <a:rPr lang="en-US" dirty="0"/>
              <a:t>Requires only an “attempt” to strangle </a:t>
            </a:r>
          </a:p>
        </p:txBody>
      </p:sp>
    </p:spTree>
    <p:extLst>
      <p:ext uri="{BB962C8B-B14F-4D97-AF65-F5344CB8AC3E}">
        <p14:creationId xmlns:p14="http://schemas.microsoft.com/office/powerpoint/2010/main" val="1477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Strangulation Injuries and Consequences</a:t>
            </a:r>
          </a:p>
        </p:txBody>
      </p:sp>
      <p:sp>
        <p:nvSpPr>
          <p:cNvPr id="3" name="Content Placeholder 2"/>
          <p:cNvSpPr>
            <a:spLocks noGrp="1"/>
          </p:cNvSpPr>
          <p:nvPr>
            <p:ph idx="1"/>
          </p:nvPr>
        </p:nvSpPr>
        <p:spPr/>
        <p:txBody>
          <a:bodyPr>
            <a:normAutofit fontScale="85000" lnSpcReduction="20000"/>
          </a:bodyPr>
          <a:lstStyle/>
          <a:p>
            <a:r>
              <a:rPr lang="en-US" dirty="0"/>
              <a:t>Red Marks and Bruises</a:t>
            </a:r>
          </a:p>
          <a:p>
            <a:r>
              <a:rPr lang="en-US" dirty="0" err="1"/>
              <a:t>Petechiae</a:t>
            </a:r>
            <a:endParaRPr lang="en-US" dirty="0"/>
          </a:p>
          <a:p>
            <a:r>
              <a:rPr lang="en-US" dirty="0" smtClean="0"/>
              <a:t>Hoarse or Raspy Voice </a:t>
            </a:r>
            <a:endParaRPr lang="en-US" dirty="0"/>
          </a:p>
          <a:p>
            <a:r>
              <a:rPr lang="en-US" dirty="0"/>
              <a:t>Swelling to lips and / or tongue</a:t>
            </a:r>
          </a:p>
          <a:p>
            <a:r>
              <a:rPr lang="en-US" dirty="0"/>
              <a:t>Breathing changes</a:t>
            </a:r>
          </a:p>
          <a:p>
            <a:r>
              <a:rPr lang="en-US" dirty="0"/>
              <a:t>Vomiting</a:t>
            </a:r>
          </a:p>
          <a:p>
            <a:r>
              <a:rPr lang="en-US" dirty="0"/>
              <a:t>Coughing up blood</a:t>
            </a:r>
          </a:p>
          <a:p>
            <a:r>
              <a:rPr lang="en-US" dirty="0"/>
              <a:t>Nausea</a:t>
            </a:r>
          </a:p>
          <a:p>
            <a:r>
              <a:rPr lang="en-US" dirty="0"/>
              <a:t>Urination or defecation </a:t>
            </a:r>
          </a:p>
          <a:p>
            <a:r>
              <a:rPr lang="en-US" dirty="0"/>
              <a:t>Vision or hearing changes</a:t>
            </a:r>
          </a:p>
          <a:p>
            <a:r>
              <a:rPr lang="en-US" dirty="0"/>
              <a:t>Miscarriage</a:t>
            </a:r>
          </a:p>
          <a:p>
            <a:r>
              <a:rPr lang="en-US" dirty="0"/>
              <a:t>Unconsciousness or Death (in relatively short time)</a:t>
            </a:r>
          </a:p>
          <a:p>
            <a:endParaRPr lang="en-US" dirty="0"/>
          </a:p>
          <a:p>
            <a:endParaRPr lang="en-US" dirty="0"/>
          </a:p>
        </p:txBody>
      </p:sp>
    </p:spTree>
    <p:extLst>
      <p:ext uri="{BB962C8B-B14F-4D97-AF65-F5344CB8AC3E}">
        <p14:creationId xmlns:p14="http://schemas.microsoft.com/office/powerpoint/2010/main" val="217234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down)">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ipe(down)">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Intimate Partner Cases Only</a:t>
            </a:r>
          </a:p>
        </p:txBody>
      </p:sp>
      <p:sp>
        <p:nvSpPr>
          <p:cNvPr id="3" name="Content Placeholder 2"/>
          <p:cNvSpPr>
            <a:spLocks noGrp="1"/>
          </p:cNvSpPr>
          <p:nvPr>
            <p:ph idx="1"/>
          </p:nvPr>
        </p:nvSpPr>
        <p:spPr/>
        <p:txBody>
          <a:bodyPr>
            <a:normAutofit fontScale="92500" lnSpcReduction="10000"/>
          </a:bodyPr>
          <a:lstStyle/>
          <a:p>
            <a:r>
              <a:rPr lang="en-US" dirty="0"/>
              <a:t>36-3-601 “Domestic Abuse Victims”</a:t>
            </a:r>
          </a:p>
          <a:p>
            <a:r>
              <a:rPr lang="en-US" i="1" dirty="0">
                <a:solidFill>
                  <a:srgbClr val="FFC000"/>
                </a:solidFill>
              </a:rPr>
              <a:t>Parties who are current of former spouses</a:t>
            </a:r>
          </a:p>
          <a:p>
            <a:r>
              <a:rPr lang="en-US" dirty="0"/>
              <a:t>Parties who live together or who have lived together</a:t>
            </a:r>
          </a:p>
          <a:p>
            <a:r>
              <a:rPr lang="en-US" i="1" dirty="0">
                <a:solidFill>
                  <a:srgbClr val="FFC000"/>
                </a:solidFill>
              </a:rPr>
              <a:t>Parties who are dating or dated or had a sexual relationship</a:t>
            </a:r>
          </a:p>
          <a:p>
            <a:r>
              <a:rPr lang="en-US" dirty="0"/>
              <a:t>Parties related by blood or adoption</a:t>
            </a:r>
          </a:p>
          <a:p>
            <a:r>
              <a:rPr lang="en-US" dirty="0"/>
              <a:t>Parties related or were formerly related by marriage  </a:t>
            </a:r>
          </a:p>
          <a:p>
            <a:r>
              <a:rPr lang="en-US" dirty="0"/>
              <a:t>Children or parties from any of the above relationships</a:t>
            </a:r>
          </a:p>
          <a:p>
            <a:endParaRPr lang="en-US" dirty="0"/>
          </a:p>
          <a:p>
            <a:endParaRPr lang="en-US" dirty="0"/>
          </a:p>
        </p:txBody>
      </p:sp>
    </p:spTree>
    <p:extLst>
      <p:ext uri="{BB962C8B-B14F-4D97-AF65-F5344CB8AC3E}">
        <p14:creationId xmlns:p14="http://schemas.microsoft.com/office/powerpoint/2010/main" val="274778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2"/>
                </a:solidFill>
              </a:rPr>
              <a:t>Why Is Strangulation Significant?</a:t>
            </a:r>
          </a:p>
        </p:txBody>
      </p:sp>
      <p:sp>
        <p:nvSpPr>
          <p:cNvPr id="3" name="Content Placeholder 2"/>
          <p:cNvSpPr>
            <a:spLocks noGrp="1"/>
          </p:cNvSpPr>
          <p:nvPr>
            <p:ph idx="1"/>
          </p:nvPr>
        </p:nvSpPr>
        <p:spPr/>
        <p:txBody>
          <a:bodyPr>
            <a:normAutofit/>
          </a:bodyPr>
          <a:lstStyle/>
          <a:p>
            <a:r>
              <a:rPr lang="en-US" dirty="0"/>
              <a:t>Strangulation is a significant predictor of future violence</a:t>
            </a:r>
          </a:p>
          <a:p>
            <a:r>
              <a:rPr lang="en-US" dirty="0"/>
              <a:t>Strangulation is the ultimate expression of power and control over a victim</a:t>
            </a:r>
          </a:p>
          <a:p>
            <a:r>
              <a:rPr lang="en-US" dirty="0"/>
              <a:t>If your partner has strangled you in the past, you are </a:t>
            </a:r>
            <a:r>
              <a:rPr lang="en-US" dirty="0">
                <a:solidFill>
                  <a:schemeClr val="accent2"/>
                </a:solidFill>
              </a:rPr>
              <a:t>seven (7) times</a:t>
            </a:r>
            <a:r>
              <a:rPr lang="en-US" dirty="0"/>
              <a:t> more likely to be the victim of homicide at their hands</a:t>
            </a:r>
          </a:p>
          <a:p>
            <a:endParaRPr lang="en-US" dirty="0"/>
          </a:p>
          <a:p>
            <a:endParaRPr lang="en-US" dirty="0"/>
          </a:p>
        </p:txBody>
      </p:sp>
    </p:spTree>
    <p:extLst>
      <p:ext uri="{BB962C8B-B14F-4D97-AF65-F5344CB8AC3E}">
        <p14:creationId xmlns:p14="http://schemas.microsoft.com/office/powerpoint/2010/main" val="406327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3"/>
                </a:solidFill>
              </a:rPr>
              <a:t>Lethality Assessment Program</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76122" y="1693291"/>
            <a:ext cx="3391756" cy="4522342"/>
          </a:xfrm>
        </p:spPr>
      </p:pic>
    </p:spTree>
    <p:extLst>
      <p:ext uri="{BB962C8B-B14F-4D97-AF65-F5344CB8AC3E}">
        <p14:creationId xmlns:p14="http://schemas.microsoft.com/office/powerpoint/2010/main" val="34273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143000"/>
            <a:ext cx="7772400" cy="4343400"/>
          </a:xfrm>
          <a:prstGeom prst="rect">
            <a:avLst/>
          </a:prstGeom>
        </p:spPr>
      </p:pic>
    </p:spTree>
    <p:extLst>
      <p:ext uri="{BB962C8B-B14F-4D97-AF65-F5344CB8AC3E}">
        <p14:creationId xmlns:p14="http://schemas.microsoft.com/office/powerpoint/2010/main" val="11656424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DV Assault: </a:t>
            </a:r>
            <a:r>
              <a:rPr lang="en-US" dirty="0" smtClean="0">
                <a:solidFill>
                  <a:schemeClr val="bg1"/>
                </a:solidFill>
              </a:rPr>
              <a:t>Mandatory </a:t>
            </a:r>
            <a:r>
              <a:rPr lang="en-US" dirty="0">
                <a:solidFill>
                  <a:schemeClr val="bg1"/>
                </a:solidFill>
              </a:rPr>
              <a:t>Arrest </a:t>
            </a:r>
            <a:br>
              <a:rPr lang="en-US" dirty="0">
                <a:solidFill>
                  <a:schemeClr val="bg1"/>
                </a:solidFill>
              </a:rPr>
            </a:br>
            <a:r>
              <a:rPr lang="en-US" dirty="0"/>
              <a:t> </a:t>
            </a:r>
            <a:r>
              <a:rPr lang="en-US" dirty="0">
                <a:solidFill>
                  <a:schemeClr val="accent2"/>
                </a:solidFill>
              </a:rPr>
              <a:t>Primary Aggressor Rule</a:t>
            </a:r>
          </a:p>
        </p:txBody>
      </p:sp>
      <p:sp>
        <p:nvSpPr>
          <p:cNvPr id="3" name="Content Placeholder 2"/>
          <p:cNvSpPr>
            <a:spLocks noGrp="1"/>
          </p:cNvSpPr>
          <p:nvPr>
            <p:ph idx="1"/>
          </p:nvPr>
        </p:nvSpPr>
        <p:spPr/>
        <p:txBody>
          <a:bodyPr>
            <a:normAutofit fontScale="85000" lnSpcReduction="20000"/>
          </a:bodyPr>
          <a:lstStyle/>
          <a:p>
            <a:pPr marL="137160" indent="0">
              <a:buNone/>
            </a:pPr>
            <a:endParaRPr lang="en-US" dirty="0"/>
          </a:p>
          <a:p>
            <a:pPr marL="137160" indent="0">
              <a:buNone/>
            </a:pPr>
            <a:r>
              <a:rPr lang="en-US" dirty="0">
                <a:solidFill>
                  <a:schemeClr val="bg1"/>
                </a:solidFill>
              </a:rPr>
              <a:t>36-3-619(a)</a:t>
            </a:r>
            <a:r>
              <a:rPr lang="en-US" dirty="0"/>
              <a:t> grants to make arrest for misdemeanor </a:t>
            </a:r>
            <a:r>
              <a:rPr lang="en-US" b="1" i="1" dirty="0">
                <a:solidFill>
                  <a:schemeClr val="accent2"/>
                </a:solidFill>
              </a:rPr>
              <a:t>even if it did not occur in presence</a:t>
            </a:r>
            <a:r>
              <a:rPr lang="en-US" b="1" dirty="0">
                <a:solidFill>
                  <a:schemeClr val="accent2"/>
                </a:solidFill>
              </a:rPr>
              <a:t> </a:t>
            </a:r>
            <a:r>
              <a:rPr lang="en-US" b="1" i="1" dirty="0">
                <a:solidFill>
                  <a:schemeClr val="accent2"/>
                </a:solidFill>
              </a:rPr>
              <a:t>of the officer</a:t>
            </a:r>
          </a:p>
          <a:p>
            <a:r>
              <a:rPr lang="en-US" dirty="0"/>
              <a:t>The </a:t>
            </a:r>
            <a:r>
              <a:rPr lang="en-US" i="1" dirty="0">
                <a:solidFill>
                  <a:schemeClr val="bg1"/>
                </a:solidFill>
              </a:rPr>
              <a:t>preferred response </a:t>
            </a:r>
            <a:r>
              <a:rPr lang="en-US" dirty="0"/>
              <a:t>is arrest</a:t>
            </a:r>
          </a:p>
          <a:p>
            <a:r>
              <a:rPr lang="en-US" dirty="0"/>
              <a:t>Even if there is reason to believe two parties committed domestic assault, officer </a:t>
            </a:r>
            <a:r>
              <a:rPr lang="en-US" b="1" i="1" dirty="0">
                <a:solidFill>
                  <a:schemeClr val="accent2"/>
                </a:solidFill>
              </a:rPr>
              <a:t>shall</a:t>
            </a:r>
            <a:r>
              <a:rPr lang="en-US" i="1" dirty="0"/>
              <a:t> </a:t>
            </a:r>
            <a:r>
              <a:rPr lang="en-US" dirty="0"/>
              <a:t>try to determine the primary aggressor</a:t>
            </a:r>
          </a:p>
          <a:p>
            <a:r>
              <a:rPr lang="en-US" dirty="0"/>
              <a:t>Arrest is the preferred response of </a:t>
            </a:r>
            <a:r>
              <a:rPr lang="en-US" u="sng" dirty="0"/>
              <a:t>only</a:t>
            </a:r>
            <a:r>
              <a:rPr lang="en-US" dirty="0"/>
              <a:t> the </a:t>
            </a:r>
            <a:r>
              <a:rPr lang="en-US" i="1" dirty="0"/>
              <a:t>primary aggressor </a:t>
            </a:r>
            <a:r>
              <a:rPr lang="en-US" dirty="0"/>
              <a:t> </a:t>
            </a:r>
          </a:p>
          <a:p>
            <a:r>
              <a:rPr lang="en-US" dirty="0"/>
              <a:t>But… if officer who believes all parties are responsible has discretion to arrest </a:t>
            </a:r>
            <a:r>
              <a:rPr lang="en-US" b="1" i="1" dirty="0">
                <a:solidFill>
                  <a:schemeClr val="accent2"/>
                </a:solidFill>
              </a:rPr>
              <a:t>all </a:t>
            </a:r>
            <a:r>
              <a:rPr lang="en-US" b="1" dirty="0">
                <a:solidFill>
                  <a:schemeClr val="accent2"/>
                </a:solidFill>
              </a:rPr>
              <a:t>or</a:t>
            </a:r>
            <a:r>
              <a:rPr lang="en-US" b="1" i="1" dirty="0">
                <a:solidFill>
                  <a:schemeClr val="accent2"/>
                </a:solidFill>
              </a:rPr>
              <a:t> none of the parties</a:t>
            </a:r>
          </a:p>
          <a:p>
            <a:r>
              <a:rPr lang="en-US" b="1" i="1" dirty="0"/>
              <a:t>What is an officer’s likely decision in the circumstance?</a:t>
            </a:r>
            <a:endParaRPr lang="en-US" b="1" dirty="0"/>
          </a:p>
          <a:p>
            <a:endParaRPr lang="en-US" dirty="0"/>
          </a:p>
        </p:txBody>
      </p:sp>
    </p:spTree>
    <p:extLst>
      <p:ext uri="{BB962C8B-B14F-4D97-AF65-F5344CB8AC3E}">
        <p14:creationId xmlns:p14="http://schemas.microsoft.com/office/powerpoint/2010/main" val="327916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Violation of Protective Order</a:t>
            </a:r>
          </a:p>
        </p:txBody>
      </p:sp>
      <p:sp>
        <p:nvSpPr>
          <p:cNvPr id="3" name="Content Placeholder 2"/>
          <p:cNvSpPr>
            <a:spLocks noGrp="1"/>
          </p:cNvSpPr>
          <p:nvPr>
            <p:ph idx="1"/>
          </p:nvPr>
        </p:nvSpPr>
        <p:spPr>
          <a:xfrm>
            <a:off x="485313" y="1393224"/>
            <a:ext cx="8229600" cy="4709160"/>
          </a:xfrm>
        </p:spPr>
        <p:txBody>
          <a:bodyPr>
            <a:normAutofit fontScale="92500" lnSpcReduction="10000"/>
          </a:bodyPr>
          <a:lstStyle/>
          <a:p>
            <a:r>
              <a:rPr lang="en-US" dirty="0"/>
              <a:t>T.C.A. 39-13-113</a:t>
            </a:r>
          </a:p>
          <a:p>
            <a:r>
              <a:rPr lang="en-US" dirty="0"/>
              <a:t>Subject to </a:t>
            </a:r>
            <a:r>
              <a:rPr lang="en-US" dirty="0">
                <a:solidFill>
                  <a:schemeClr val="accent2"/>
                </a:solidFill>
              </a:rPr>
              <a:t>12 hour holding period</a:t>
            </a:r>
            <a:r>
              <a:rPr lang="en-US" dirty="0"/>
              <a:t> of </a:t>
            </a:r>
            <a:r>
              <a:rPr lang="en-US" dirty="0" err="1"/>
              <a:t>t.c.a</a:t>
            </a:r>
            <a:r>
              <a:rPr lang="en-US" dirty="0"/>
              <a:t>. 40-11-150(a)</a:t>
            </a:r>
          </a:p>
          <a:p>
            <a:r>
              <a:rPr lang="en-US" dirty="0"/>
              <a:t>To charge this offense requires:</a:t>
            </a:r>
          </a:p>
          <a:p>
            <a:r>
              <a:rPr lang="en-US" dirty="0"/>
              <a:t>(a)</a:t>
            </a:r>
            <a:r>
              <a:rPr lang="en-US" dirty="0">
                <a:solidFill>
                  <a:schemeClr val="accent2"/>
                </a:solidFill>
              </a:rPr>
              <a:t>Notice to Defendant</a:t>
            </a:r>
            <a:r>
              <a:rPr lang="en-US" dirty="0"/>
              <a:t>-service required; and </a:t>
            </a:r>
          </a:p>
          <a:p>
            <a:r>
              <a:rPr lang="en-US" dirty="0"/>
              <a:t>(b)</a:t>
            </a:r>
            <a:r>
              <a:rPr lang="en-US" dirty="0">
                <a:solidFill>
                  <a:schemeClr val="accent2"/>
                </a:solidFill>
              </a:rPr>
              <a:t>Opportunity to appear and be heard</a:t>
            </a:r>
            <a:r>
              <a:rPr lang="en-US" dirty="0"/>
              <a:t>; and</a:t>
            </a:r>
          </a:p>
          <a:p>
            <a:r>
              <a:rPr lang="en-US" dirty="0"/>
              <a:t>(c)</a:t>
            </a:r>
            <a:r>
              <a:rPr lang="en-US" dirty="0">
                <a:solidFill>
                  <a:schemeClr val="accent2"/>
                </a:solidFill>
              </a:rPr>
              <a:t>Judicial finding</a:t>
            </a:r>
            <a:r>
              <a:rPr lang="en-US" dirty="0"/>
              <a:t>: the Defendant committed domestic assault, sexual assault or stalking upon the Petitioner</a:t>
            </a:r>
          </a:p>
          <a:p>
            <a:r>
              <a:rPr lang="en-US" dirty="0"/>
              <a:t>Violation </a:t>
            </a:r>
            <a:r>
              <a:rPr lang="en-US" i="1" dirty="0">
                <a:solidFill>
                  <a:srgbClr val="FFC000"/>
                </a:solidFill>
              </a:rPr>
              <a:t>shall</a:t>
            </a:r>
            <a:r>
              <a:rPr lang="en-US" i="1" dirty="0"/>
              <a:t> </a:t>
            </a:r>
            <a:r>
              <a:rPr lang="en-US" dirty="0"/>
              <a:t>be served </a:t>
            </a:r>
            <a:r>
              <a:rPr lang="en-US" i="1" dirty="0">
                <a:solidFill>
                  <a:schemeClr val="bg1"/>
                </a:solidFill>
              </a:rPr>
              <a:t>consecutively</a:t>
            </a:r>
            <a:r>
              <a:rPr lang="en-US" dirty="0"/>
              <a:t> to any criminal offense charged based on new contact </a:t>
            </a:r>
          </a:p>
        </p:txBody>
      </p:sp>
    </p:spTree>
    <p:extLst>
      <p:ext uri="{BB962C8B-B14F-4D97-AF65-F5344CB8AC3E}">
        <p14:creationId xmlns:p14="http://schemas.microsoft.com/office/powerpoint/2010/main" val="289439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Coercion or Persuasion of a Witness</a:t>
            </a:r>
          </a:p>
        </p:txBody>
      </p:sp>
      <p:sp>
        <p:nvSpPr>
          <p:cNvPr id="3" name="Content Placeholder 2"/>
          <p:cNvSpPr>
            <a:spLocks noGrp="1"/>
          </p:cNvSpPr>
          <p:nvPr>
            <p:ph idx="1"/>
          </p:nvPr>
        </p:nvSpPr>
        <p:spPr/>
        <p:txBody>
          <a:bodyPr/>
          <a:lstStyle/>
          <a:p>
            <a:r>
              <a:rPr lang="en-US" dirty="0">
                <a:solidFill>
                  <a:schemeClr val="accent2"/>
                </a:solidFill>
              </a:rPr>
              <a:t>TCA 39-16-507(a)</a:t>
            </a:r>
            <a:r>
              <a:rPr lang="en-US" dirty="0"/>
              <a:t> it is crime to … </a:t>
            </a:r>
            <a:r>
              <a:rPr lang="en-US" i="1" dirty="0"/>
              <a:t>by means of coercion…</a:t>
            </a:r>
            <a:r>
              <a:rPr lang="en-US" dirty="0"/>
              <a:t> influence a witness to</a:t>
            </a:r>
          </a:p>
          <a:p>
            <a:r>
              <a:rPr lang="en-US" dirty="0"/>
              <a:t>Testify falsely</a:t>
            </a:r>
          </a:p>
          <a:p>
            <a:r>
              <a:rPr lang="en-US" dirty="0"/>
              <a:t>Withhold testimony; or</a:t>
            </a:r>
          </a:p>
          <a:p>
            <a:r>
              <a:rPr lang="en-US" dirty="0"/>
              <a:t>Elude service of process or be absent from an official </a:t>
            </a:r>
            <a:r>
              <a:rPr lang="en-US" dirty="0" smtClean="0"/>
              <a:t>proceeding</a:t>
            </a:r>
          </a:p>
          <a:p>
            <a:r>
              <a:rPr lang="en-US" dirty="0" smtClean="0"/>
              <a:t>Coercion-requires some sort of “threat”</a:t>
            </a:r>
          </a:p>
          <a:p>
            <a:endParaRPr lang="en-US" dirty="0"/>
          </a:p>
        </p:txBody>
      </p:sp>
    </p:spTree>
    <p:extLst>
      <p:ext uri="{BB962C8B-B14F-4D97-AF65-F5344CB8AC3E}">
        <p14:creationId xmlns:p14="http://schemas.microsoft.com/office/powerpoint/2010/main" val="252810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2"/>
                </a:solidFill>
              </a:rPr>
              <a:t>Recent Legislation and Case law</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735674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B0F0"/>
                </a:solidFill>
              </a:rPr>
              <a:t>New “Persuasion” Provision of Coercion statute </a:t>
            </a:r>
          </a:p>
        </p:txBody>
      </p:sp>
      <p:sp>
        <p:nvSpPr>
          <p:cNvPr id="3" name="Content Placeholder 2"/>
          <p:cNvSpPr>
            <a:spLocks noGrp="1"/>
          </p:cNvSpPr>
          <p:nvPr>
            <p:ph idx="1"/>
          </p:nvPr>
        </p:nvSpPr>
        <p:spPr/>
        <p:txBody>
          <a:bodyPr/>
          <a:lstStyle/>
          <a:p>
            <a:r>
              <a:rPr lang="en-US" dirty="0">
                <a:solidFill>
                  <a:schemeClr val="accent2"/>
                </a:solidFill>
              </a:rPr>
              <a:t>39-16-507(c)</a:t>
            </a:r>
            <a:r>
              <a:rPr lang="en-US" dirty="0"/>
              <a:t> It is a crime in a case </a:t>
            </a:r>
            <a:r>
              <a:rPr lang="en-US" u="sng" dirty="0"/>
              <a:t>involving  domestic assault </a:t>
            </a:r>
            <a:r>
              <a:rPr lang="en-US" dirty="0"/>
              <a:t> … </a:t>
            </a:r>
            <a:r>
              <a:rPr lang="en-US" i="1" dirty="0">
                <a:solidFill>
                  <a:srgbClr val="00B0F0"/>
                </a:solidFill>
              </a:rPr>
              <a:t>by means of persuasion</a:t>
            </a:r>
            <a:r>
              <a:rPr lang="en-US" dirty="0">
                <a:solidFill>
                  <a:srgbClr val="00B0F0"/>
                </a:solidFill>
              </a:rPr>
              <a:t> </a:t>
            </a:r>
            <a:r>
              <a:rPr lang="en-US" dirty="0"/>
              <a:t>…to influence or attempt to influence a witness to </a:t>
            </a:r>
          </a:p>
          <a:p>
            <a:r>
              <a:rPr lang="en-US" dirty="0"/>
              <a:t>Testify falsely</a:t>
            </a:r>
          </a:p>
          <a:p>
            <a:r>
              <a:rPr lang="en-US" dirty="0"/>
              <a:t>Withhold information; or</a:t>
            </a:r>
          </a:p>
          <a:p>
            <a:r>
              <a:rPr lang="en-US" dirty="0"/>
              <a:t>Elude process or be absent from an official proceeding</a:t>
            </a:r>
          </a:p>
        </p:txBody>
      </p:sp>
    </p:spTree>
    <p:extLst>
      <p:ext uri="{BB962C8B-B14F-4D97-AF65-F5344CB8AC3E}">
        <p14:creationId xmlns:p14="http://schemas.microsoft.com/office/powerpoint/2010/main" val="280693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Legislative Intent</a:t>
            </a:r>
          </a:p>
        </p:txBody>
      </p:sp>
      <p:sp>
        <p:nvSpPr>
          <p:cNvPr id="3" name="Content Placeholder 2"/>
          <p:cNvSpPr>
            <a:spLocks noGrp="1"/>
          </p:cNvSpPr>
          <p:nvPr>
            <p:ph idx="1"/>
          </p:nvPr>
        </p:nvSpPr>
        <p:spPr/>
        <p:txBody>
          <a:bodyPr>
            <a:normAutofit fontScale="85000" lnSpcReduction="10000"/>
          </a:bodyPr>
          <a:lstStyle/>
          <a:p>
            <a:r>
              <a:rPr lang="en-US" dirty="0"/>
              <a:t>Often the greatest obstacle to address domestic violence is keeping the victim </a:t>
            </a:r>
            <a:r>
              <a:rPr lang="en-US" dirty="0" smtClean="0"/>
              <a:t>involved </a:t>
            </a:r>
            <a:r>
              <a:rPr lang="en-US" dirty="0"/>
              <a:t>until the case is concluded.  </a:t>
            </a:r>
          </a:p>
          <a:p>
            <a:r>
              <a:rPr lang="en-US" dirty="0" smtClean="0"/>
              <a:t>Reasons victims fail to </a:t>
            </a:r>
            <a:r>
              <a:rPr lang="en-US" dirty="0"/>
              <a:t>cooperate are complicated and varied, </a:t>
            </a:r>
            <a:r>
              <a:rPr lang="en-US" i="1" dirty="0">
                <a:solidFill>
                  <a:schemeClr val="accent2"/>
                </a:solidFill>
              </a:rPr>
              <a:t>but often involve coercion or improper influence to </a:t>
            </a:r>
            <a:r>
              <a:rPr lang="en-US" i="1" u="sng" dirty="0">
                <a:solidFill>
                  <a:schemeClr val="accent2"/>
                </a:solidFill>
              </a:rPr>
              <a:t>testify falsely</a:t>
            </a:r>
            <a:r>
              <a:rPr lang="en-US" i="1" dirty="0">
                <a:solidFill>
                  <a:schemeClr val="accent2"/>
                </a:solidFill>
              </a:rPr>
              <a:t>, </a:t>
            </a:r>
            <a:r>
              <a:rPr lang="en-US" i="1" u="sng" dirty="0">
                <a:solidFill>
                  <a:schemeClr val="accent2"/>
                </a:solidFill>
              </a:rPr>
              <a:t>withhold testimony</a:t>
            </a:r>
            <a:r>
              <a:rPr lang="en-US" i="1" dirty="0">
                <a:solidFill>
                  <a:schemeClr val="accent2"/>
                </a:solidFill>
              </a:rPr>
              <a:t> or </a:t>
            </a:r>
            <a:r>
              <a:rPr lang="en-US" i="1" u="sng" dirty="0">
                <a:solidFill>
                  <a:schemeClr val="accent2"/>
                </a:solidFill>
              </a:rPr>
              <a:t>elude process</a:t>
            </a:r>
          </a:p>
          <a:p>
            <a:r>
              <a:rPr lang="en-US" dirty="0" smtClean="0"/>
              <a:t> Coercing </a:t>
            </a:r>
            <a:r>
              <a:rPr lang="en-US" dirty="0"/>
              <a:t>a domestic violence victim by </a:t>
            </a:r>
            <a:r>
              <a:rPr lang="en-US" dirty="0" smtClean="0"/>
              <a:t>threat is a felony, </a:t>
            </a:r>
            <a:r>
              <a:rPr lang="en-US" dirty="0"/>
              <a:t>but </a:t>
            </a:r>
            <a:r>
              <a:rPr lang="en-US" dirty="0">
                <a:solidFill>
                  <a:schemeClr val="accent2"/>
                </a:solidFill>
              </a:rPr>
              <a:t>there is gap between a threat of violence and influencing a victim</a:t>
            </a:r>
            <a:r>
              <a:rPr lang="en-US" i="1" dirty="0">
                <a:solidFill>
                  <a:schemeClr val="accent2"/>
                </a:solidFill>
              </a:rPr>
              <a:t> by less aggressive, but equally damaging means</a:t>
            </a:r>
          </a:p>
          <a:p>
            <a:r>
              <a:rPr lang="en-US" dirty="0"/>
              <a:t>This new </a:t>
            </a:r>
            <a:r>
              <a:rPr lang="en-US" dirty="0" smtClean="0"/>
              <a:t>misdemeanor </a:t>
            </a:r>
            <a:r>
              <a:rPr lang="en-US" dirty="0"/>
              <a:t>is a tool </a:t>
            </a:r>
            <a:r>
              <a:rPr lang="en-US" dirty="0" smtClean="0"/>
              <a:t>to </a:t>
            </a:r>
            <a:r>
              <a:rPr lang="en-US" dirty="0"/>
              <a:t>prevent </a:t>
            </a:r>
            <a:r>
              <a:rPr lang="en-US" i="1" dirty="0"/>
              <a:t>jail calls </a:t>
            </a:r>
            <a:r>
              <a:rPr lang="en-US" dirty="0"/>
              <a:t>or </a:t>
            </a:r>
            <a:r>
              <a:rPr lang="en-US" i="1" dirty="0"/>
              <a:t>contact after bond release </a:t>
            </a:r>
            <a:r>
              <a:rPr lang="en-US" dirty="0"/>
              <a:t>in which a Victim is encouraged to evade or testify falsely.</a:t>
            </a:r>
          </a:p>
        </p:txBody>
      </p:sp>
    </p:spTree>
    <p:extLst>
      <p:ext uri="{BB962C8B-B14F-4D97-AF65-F5344CB8AC3E}">
        <p14:creationId xmlns:p14="http://schemas.microsoft.com/office/powerpoint/2010/main" val="158355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2"/>
                </a:solidFill>
              </a:rPr>
              <a:t>Leigh Ann’s Act</a:t>
            </a:r>
          </a:p>
        </p:txBody>
      </p:sp>
      <p:sp>
        <p:nvSpPr>
          <p:cNvPr id="3" name="Content Placeholder 2"/>
          <p:cNvSpPr>
            <a:spLocks noGrp="1"/>
          </p:cNvSpPr>
          <p:nvPr>
            <p:ph idx="1"/>
          </p:nvPr>
        </p:nvSpPr>
        <p:spPr/>
        <p:txBody>
          <a:bodyPr>
            <a:normAutofit/>
          </a:bodyPr>
          <a:lstStyle/>
          <a:p>
            <a:r>
              <a:rPr lang="en-US" dirty="0">
                <a:solidFill>
                  <a:schemeClr val="bg1"/>
                </a:solidFill>
              </a:rPr>
              <a:t>39-13-113(</a:t>
            </a:r>
            <a:r>
              <a:rPr lang="en-US" dirty="0" err="1">
                <a:solidFill>
                  <a:schemeClr val="bg1"/>
                </a:solidFill>
              </a:rPr>
              <a:t>i</a:t>
            </a:r>
            <a:r>
              <a:rPr lang="en-US" dirty="0">
                <a:solidFill>
                  <a:schemeClr val="bg1"/>
                </a:solidFill>
              </a:rPr>
              <a:t>)(1)</a:t>
            </a:r>
            <a:r>
              <a:rPr lang="en-US" dirty="0"/>
              <a:t> added in July 2019</a:t>
            </a:r>
          </a:p>
          <a:p>
            <a:r>
              <a:rPr lang="en-US" dirty="0"/>
              <a:t>It is an offense to violate a “No Contact” order made as condition of bond for an offense involving a domestic violence abuse Victim</a:t>
            </a:r>
          </a:p>
          <a:p>
            <a:r>
              <a:rPr lang="en-US" dirty="0"/>
              <a:t>Punished as an </a:t>
            </a:r>
            <a:r>
              <a:rPr lang="en-US" dirty="0">
                <a:solidFill>
                  <a:schemeClr val="accent2"/>
                </a:solidFill>
              </a:rPr>
              <a:t>“A” misdemeanor </a:t>
            </a:r>
            <a:r>
              <a:rPr lang="en-US" dirty="0"/>
              <a:t>( </a:t>
            </a:r>
            <a:r>
              <a:rPr lang="en-US" dirty="0" smtClean="0"/>
              <a:t>formerly </a:t>
            </a:r>
            <a:r>
              <a:rPr lang="en-US" dirty="0"/>
              <a:t>treated </a:t>
            </a:r>
            <a:r>
              <a:rPr lang="en-US" dirty="0" smtClean="0"/>
              <a:t>merely as </a:t>
            </a:r>
            <a:r>
              <a:rPr lang="en-US" dirty="0"/>
              <a:t>“contempt of court</a:t>
            </a:r>
            <a:r>
              <a:rPr lang="en-US" dirty="0" smtClean="0"/>
              <a:t>”)</a:t>
            </a:r>
            <a:endParaRPr lang="en-US" dirty="0">
              <a:solidFill>
                <a:schemeClr val="accent2"/>
              </a:solidFill>
            </a:endParaRPr>
          </a:p>
          <a:p>
            <a:r>
              <a:rPr lang="en-US" dirty="0"/>
              <a:t>Now </a:t>
            </a:r>
            <a:r>
              <a:rPr lang="en-US" dirty="0" smtClean="0"/>
              <a:t>sentence up to 11/29 and </a:t>
            </a:r>
            <a:r>
              <a:rPr lang="en-US" dirty="0"/>
              <a:t>must be served </a:t>
            </a:r>
            <a:r>
              <a:rPr lang="en-US" i="1" dirty="0">
                <a:solidFill>
                  <a:srgbClr val="00B0F0"/>
                </a:solidFill>
              </a:rPr>
              <a:t>consecutively</a:t>
            </a:r>
            <a:r>
              <a:rPr lang="en-US" dirty="0"/>
              <a:t> to any offense which the Defendant was originally arrested </a:t>
            </a:r>
          </a:p>
        </p:txBody>
      </p:sp>
    </p:spTree>
    <p:extLst>
      <p:ext uri="{BB962C8B-B14F-4D97-AF65-F5344CB8AC3E}">
        <p14:creationId xmlns:p14="http://schemas.microsoft.com/office/powerpoint/2010/main" val="29787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2020 Caseload</a:t>
            </a:r>
          </a:p>
        </p:txBody>
      </p:sp>
      <p:sp>
        <p:nvSpPr>
          <p:cNvPr id="3" name="Content Placeholder 2"/>
          <p:cNvSpPr>
            <a:spLocks noGrp="1"/>
          </p:cNvSpPr>
          <p:nvPr>
            <p:ph idx="1"/>
          </p:nvPr>
        </p:nvSpPr>
        <p:spPr/>
        <p:txBody>
          <a:bodyPr/>
          <a:lstStyle/>
          <a:p>
            <a:r>
              <a:rPr lang="en-US" dirty="0">
                <a:solidFill>
                  <a:schemeClr val="bg1"/>
                </a:solidFill>
              </a:rPr>
              <a:t>5,689</a:t>
            </a:r>
            <a:r>
              <a:rPr lang="en-US" dirty="0"/>
              <a:t> total cases resulting from physical arrests (vs. 6,100 for 2019)</a:t>
            </a:r>
          </a:p>
          <a:p>
            <a:r>
              <a:rPr lang="en-US" dirty="0">
                <a:solidFill>
                  <a:schemeClr val="bg1"/>
                </a:solidFill>
              </a:rPr>
              <a:t>3,300</a:t>
            </a:r>
            <a:r>
              <a:rPr lang="en-US" dirty="0"/>
              <a:t> total indictments</a:t>
            </a:r>
          </a:p>
          <a:p>
            <a:r>
              <a:rPr lang="en-US" dirty="0">
                <a:solidFill>
                  <a:schemeClr val="bg1"/>
                </a:solidFill>
              </a:rPr>
              <a:t>20</a:t>
            </a:r>
            <a:r>
              <a:rPr lang="en-US" dirty="0"/>
              <a:t> </a:t>
            </a:r>
            <a:r>
              <a:rPr lang="en-US" dirty="0">
                <a:solidFill>
                  <a:srgbClr val="FFC000"/>
                </a:solidFill>
              </a:rPr>
              <a:t>Intimate Partner</a:t>
            </a:r>
            <a:r>
              <a:rPr lang="en-US" dirty="0"/>
              <a:t> Homicides (vs. 17 for 2019)</a:t>
            </a:r>
          </a:p>
          <a:p>
            <a:r>
              <a:rPr lang="en-US" dirty="0"/>
              <a:t>Domestic Violence Homicides in total ?</a:t>
            </a:r>
          </a:p>
          <a:p>
            <a:r>
              <a:rPr lang="en-US" dirty="0"/>
              <a:t>These are the reported incidents of domestic violence</a:t>
            </a:r>
          </a:p>
          <a:p>
            <a:r>
              <a:rPr lang="en-US" i="1" dirty="0">
                <a:solidFill>
                  <a:srgbClr val="FFC000"/>
                </a:solidFill>
              </a:rPr>
              <a:t>How many cases go unreported?</a:t>
            </a:r>
          </a:p>
        </p:txBody>
      </p:sp>
    </p:spTree>
    <p:extLst>
      <p:ext uri="{BB962C8B-B14F-4D97-AF65-F5344CB8AC3E}">
        <p14:creationId xmlns:p14="http://schemas.microsoft.com/office/powerpoint/2010/main" val="23620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2"/>
                </a:solidFill>
              </a:rPr>
              <a:t>State v. Jarman </a:t>
            </a:r>
            <a:br>
              <a:rPr lang="en-US" dirty="0">
                <a:solidFill>
                  <a:schemeClr val="accent2"/>
                </a:solidFill>
              </a:rPr>
            </a:br>
            <a:r>
              <a:rPr lang="en-US" dirty="0">
                <a:solidFill>
                  <a:schemeClr val="accent2"/>
                </a:solidFill>
              </a:rPr>
              <a:t>604 S.W.3d 24 (Tenn. 2020)</a:t>
            </a:r>
          </a:p>
        </p:txBody>
      </p:sp>
      <p:sp>
        <p:nvSpPr>
          <p:cNvPr id="3" name="Content Placeholder 2"/>
          <p:cNvSpPr>
            <a:spLocks noGrp="1"/>
          </p:cNvSpPr>
          <p:nvPr>
            <p:ph idx="1"/>
          </p:nvPr>
        </p:nvSpPr>
        <p:spPr/>
        <p:txBody>
          <a:bodyPr/>
          <a:lstStyle/>
          <a:p>
            <a:r>
              <a:rPr lang="en-US" dirty="0">
                <a:solidFill>
                  <a:schemeClr val="bg1"/>
                </a:solidFill>
              </a:rPr>
              <a:t>Issue</a:t>
            </a:r>
            <a:r>
              <a:rPr lang="en-US" dirty="0"/>
              <a:t>: Should proof of a prior bad act be permitted in a trial when the Defendant had been </a:t>
            </a:r>
            <a:r>
              <a:rPr lang="en-US" b="1" i="1" dirty="0">
                <a:solidFill>
                  <a:schemeClr val="accent2"/>
                </a:solidFill>
              </a:rPr>
              <a:t>acquitted</a:t>
            </a:r>
            <a:r>
              <a:rPr lang="en-US" dirty="0"/>
              <a:t> on the same facts at a previous trial?</a:t>
            </a:r>
          </a:p>
          <a:p>
            <a:endParaRPr lang="en-US" dirty="0"/>
          </a:p>
        </p:txBody>
      </p:sp>
    </p:spTree>
    <p:extLst>
      <p:ext uri="{BB962C8B-B14F-4D97-AF65-F5344CB8AC3E}">
        <p14:creationId xmlns:p14="http://schemas.microsoft.com/office/powerpoint/2010/main" val="167858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Holman Doctrine</a:t>
            </a:r>
          </a:p>
        </p:txBody>
      </p:sp>
      <p:sp>
        <p:nvSpPr>
          <p:cNvPr id="3" name="Content Placeholder 2"/>
          <p:cNvSpPr>
            <a:spLocks noGrp="1"/>
          </p:cNvSpPr>
          <p:nvPr>
            <p:ph idx="1"/>
          </p:nvPr>
        </p:nvSpPr>
        <p:spPr/>
        <p:txBody>
          <a:bodyPr/>
          <a:lstStyle/>
          <a:p>
            <a:r>
              <a:rPr lang="en-US" dirty="0"/>
              <a:t>In 1981 the Tennessee Supreme Court adopted a categorical ban on the use of acquitted-act evidence. </a:t>
            </a:r>
          </a:p>
          <a:p>
            <a:endParaRPr lang="en-US" dirty="0"/>
          </a:p>
          <a:p>
            <a:r>
              <a:rPr lang="en-US" dirty="0" err="1">
                <a:solidFill>
                  <a:schemeClr val="accent2"/>
                </a:solidFill>
              </a:rPr>
              <a:t>RULE:</a:t>
            </a:r>
            <a:r>
              <a:rPr lang="en-US" dirty="0" err="1"/>
              <a:t>“Evidence</a:t>
            </a:r>
            <a:r>
              <a:rPr lang="en-US" dirty="0"/>
              <a:t> that a defendant committed an alleged crime other than that for which he is on trial </a:t>
            </a:r>
            <a:r>
              <a:rPr lang="en-US" i="1" dirty="0">
                <a:solidFill>
                  <a:schemeClr val="accent2"/>
                </a:solidFill>
              </a:rPr>
              <a:t>should not be admitted</a:t>
            </a:r>
            <a:r>
              <a:rPr lang="en-US" dirty="0"/>
              <a:t> when he has been acquitted of such alleged other </a:t>
            </a:r>
            <a:r>
              <a:rPr lang="en-US" dirty="0" err="1"/>
              <a:t>crime.”</a:t>
            </a:r>
            <a:r>
              <a:rPr lang="en-US" i="1" u="sng" dirty="0" err="1"/>
              <a:t>State</a:t>
            </a:r>
            <a:r>
              <a:rPr lang="en-US" i="1" u="sng" dirty="0"/>
              <a:t> v. Holman</a:t>
            </a:r>
            <a:r>
              <a:rPr lang="en-US" i="1" dirty="0"/>
              <a:t>, 611 S.W.2d 413 </a:t>
            </a:r>
            <a:endParaRPr lang="en-US" dirty="0"/>
          </a:p>
          <a:p>
            <a:pPr marL="137160" indent="0">
              <a:buNone/>
            </a:pPr>
            <a:endParaRPr lang="en-US" dirty="0"/>
          </a:p>
        </p:txBody>
      </p:sp>
    </p:spTree>
    <p:extLst>
      <p:ext uri="{BB962C8B-B14F-4D97-AF65-F5344CB8AC3E}">
        <p14:creationId xmlns:p14="http://schemas.microsoft.com/office/powerpoint/2010/main" val="263961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Jarman Facts</a:t>
            </a:r>
          </a:p>
        </p:txBody>
      </p:sp>
      <p:sp>
        <p:nvSpPr>
          <p:cNvPr id="3" name="Content Placeholder 2"/>
          <p:cNvSpPr>
            <a:spLocks noGrp="1"/>
          </p:cNvSpPr>
          <p:nvPr>
            <p:ph idx="1"/>
          </p:nvPr>
        </p:nvSpPr>
        <p:spPr/>
        <p:txBody>
          <a:bodyPr>
            <a:normAutofit fontScale="92500" lnSpcReduction="20000"/>
          </a:bodyPr>
          <a:lstStyle/>
          <a:p>
            <a:r>
              <a:rPr lang="en-US" dirty="0"/>
              <a:t>April of 2015, Steve Jarman calls 911 requesting assistance for his girlfriend </a:t>
            </a:r>
            <a:r>
              <a:rPr lang="en-US" dirty="0" smtClean="0"/>
              <a:t>who shot herself.</a:t>
            </a:r>
          </a:p>
          <a:p>
            <a:r>
              <a:rPr lang="en-US" dirty="0" smtClean="0"/>
              <a:t>In same call </a:t>
            </a:r>
            <a:r>
              <a:rPr lang="en-US" dirty="0" err="1" smtClean="0"/>
              <a:t>Jarman</a:t>
            </a:r>
            <a:r>
              <a:rPr lang="en-US" dirty="0" smtClean="0"/>
              <a:t> recounts entering the living to find his girlfriend </a:t>
            </a:r>
            <a:r>
              <a:rPr lang="en-US" i="1" dirty="0" smtClean="0">
                <a:solidFill>
                  <a:schemeClr val="accent2"/>
                </a:solidFill>
              </a:rPr>
              <a:t>pointing a gun</a:t>
            </a:r>
            <a:r>
              <a:rPr lang="en-US" dirty="0" smtClean="0"/>
              <a:t> </a:t>
            </a:r>
            <a:r>
              <a:rPr lang="en-US" i="1" dirty="0" smtClean="0">
                <a:solidFill>
                  <a:schemeClr val="accent2"/>
                </a:solidFill>
              </a:rPr>
              <a:t>at him</a:t>
            </a:r>
            <a:r>
              <a:rPr lang="en-US" dirty="0" smtClean="0"/>
              <a:t> and then the gun went off.</a:t>
            </a:r>
          </a:p>
          <a:p>
            <a:r>
              <a:rPr lang="en-US" dirty="0" smtClean="0"/>
              <a:t>Girlfriend is</a:t>
            </a:r>
            <a:r>
              <a:rPr lang="en-US" dirty="0"/>
              <a:t> </a:t>
            </a:r>
            <a:r>
              <a:rPr lang="en-US" dirty="0" smtClean="0"/>
              <a:t>found with a</a:t>
            </a:r>
            <a:r>
              <a:rPr lang="en-US" dirty="0" smtClean="0">
                <a:solidFill>
                  <a:schemeClr val="accent2"/>
                </a:solidFill>
              </a:rPr>
              <a:t> </a:t>
            </a:r>
            <a:r>
              <a:rPr lang="en-US" dirty="0"/>
              <a:t>gunshot </a:t>
            </a:r>
            <a:r>
              <a:rPr lang="en-US" dirty="0" smtClean="0"/>
              <a:t>wound to the chest.</a:t>
            </a:r>
            <a:endParaRPr lang="en-US" dirty="0"/>
          </a:p>
          <a:p>
            <a:r>
              <a:rPr lang="en-US" dirty="0" err="1" smtClean="0"/>
              <a:t>Jarman</a:t>
            </a:r>
            <a:r>
              <a:rPr lang="en-US" dirty="0" smtClean="0"/>
              <a:t> </a:t>
            </a:r>
            <a:r>
              <a:rPr lang="en-US" dirty="0"/>
              <a:t>later tells investigators </a:t>
            </a:r>
            <a:r>
              <a:rPr lang="en-US" dirty="0" smtClean="0"/>
              <a:t>various versions in which he entered </a:t>
            </a:r>
            <a:r>
              <a:rPr lang="en-US" dirty="0"/>
              <a:t>the </a:t>
            </a:r>
            <a:r>
              <a:rPr lang="en-US" dirty="0" smtClean="0"/>
              <a:t>room </a:t>
            </a:r>
            <a:r>
              <a:rPr lang="en-US" i="1" dirty="0" smtClean="0">
                <a:solidFill>
                  <a:schemeClr val="accent2"/>
                </a:solidFill>
              </a:rPr>
              <a:t>before and after</a:t>
            </a:r>
            <a:r>
              <a:rPr lang="en-US" i="1" dirty="0"/>
              <a:t> </a:t>
            </a:r>
            <a:r>
              <a:rPr lang="en-US" dirty="0" smtClean="0"/>
              <a:t>the </a:t>
            </a:r>
            <a:r>
              <a:rPr lang="en-US" dirty="0"/>
              <a:t>fatal </a:t>
            </a:r>
            <a:r>
              <a:rPr lang="en-US" dirty="0" smtClean="0"/>
              <a:t>gunshot. </a:t>
            </a:r>
          </a:p>
          <a:p>
            <a:r>
              <a:rPr lang="en-US" dirty="0" err="1" smtClean="0"/>
              <a:t>Jarman</a:t>
            </a:r>
            <a:r>
              <a:rPr lang="en-US" dirty="0" smtClean="0"/>
              <a:t> gives a version in which he attempts to disarm his </a:t>
            </a:r>
            <a:r>
              <a:rPr lang="en-US" dirty="0"/>
              <a:t>girlfriend </a:t>
            </a:r>
            <a:r>
              <a:rPr lang="en-US" dirty="0" smtClean="0"/>
              <a:t>and the </a:t>
            </a:r>
            <a:r>
              <a:rPr lang="en-US" dirty="0"/>
              <a:t>gun </a:t>
            </a:r>
            <a:r>
              <a:rPr lang="en-US" dirty="0">
                <a:solidFill>
                  <a:schemeClr val="accent2"/>
                </a:solidFill>
              </a:rPr>
              <a:t>accidentally</a:t>
            </a:r>
            <a:r>
              <a:rPr lang="en-US" dirty="0"/>
              <a:t> discharges</a:t>
            </a:r>
          </a:p>
          <a:p>
            <a:endParaRPr lang="en-US" dirty="0"/>
          </a:p>
        </p:txBody>
      </p:sp>
    </p:spTree>
    <p:extLst>
      <p:ext uri="{BB962C8B-B14F-4D97-AF65-F5344CB8AC3E}">
        <p14:creationId xmlns:p14="http://schemas.microsoft.com/office/powerpoint/2010/main" val="78688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981200"/>
            <a:ext cx="8229600" cy="2438400"/>
          </a:xfrm>
        </p:spPr>
        <p:txBody>
          <a:bodyPr>
            <a:normAutofit/>
          </a:bodyPr>
          <a:lstStyle/>
          <a:p>
            <a:r>
              <a:rPr lang="en-US" dirty="0">
                <a:solidFill>
                  <a:srgbClr val="00B0F0"/>
                </a:solidFill>
              </a:rPr>
              <a:t>Jarman finds himself indicted for first degree murder!</a:t>
            </a:r>
          </a:p>
        </p:txBody>
      </p:sp>
    </p:spTree>
    <p:extLst>
      <p:ext uri="{BB962C8B-B14F-4D97-AF65-F5344CB8AC3E}">
        <p14:creationId xmlns:p14="http://schemas.microsoft.com/office/powerpoint/2010/main" val="27540980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State’s 404b Motion</a:t>
            </a:r>
          </a:p>
        </p:txBody>
      </p:sp>
      <p:sp>
        <p:nvSpPr>
          <p:cNvPr id="3" name="Content Placeholder 2"/>
          <p:cNvSpPr>
            <a:spLocks noGrp="1"/>
          </p:cNvSpPr>
          <p:nvPr>
            <p:ph idx="1"/>
          </p:nvPr>
        </p:nvSpPr>
        <p:spPr/>
        <p:txBody>
          <a:bodyPr>
            <a:normAutofit fontScale="92500" lnSpcReduction="20000"/>
          </a:bodyPr>
          <a:lstStyle/>
          <a:p>
            <a:r>
              <a:rPr lang="en-US" dirty="0"/>
              <a:t>Jarman was previously charged and acquitted in 2013 for Assault upon the same Victim, but is </a:t>
            </a:r>
            <a:r>
              <a:rPr lang="en-US" dirty="0">
                <a:solidFill>
                  <a:schemeClr val="accent2"/>
                </a:solidFill>
              </a:rPr>
              <a:t>acquitted</a:t>
            </a:r>
            <a:r>
              <a:rPr lang="en-US" dirty="0"/>
              <a:t> after Victim recants at trial.</a:t>
            </a:r>
          </a:p>
          <a:p>
            <a:r>
              <a:rPr lang="en-US" dirty="0"/>
              <a:t>In the murder case, State files notice of intent to introduce evidence of the 2013 assault pursuant to </a:t>
            </a:r>
            <a:r>
              <a:rPr lang="en-US" dirty="0">
                <a:solidFill>
                  <a:schemeClr val="bg1"/>
                </a:solidFill>
              </a:rPr>
              <a:t>T.R.E. 404b</a:t>
            </a:r>
          </a:p>
          <a:p>
            <a:r>
              <a:rPr lang="en-US" dirty="0"/>
              <a:t>Trial Court follows Rule 404 and conducts a hearing outside jury’s presence.</a:t>
            </a:r>
          </a:p>
          <a:p>
            <a:r>
              <a:rPr lang="en-US" dirty="0"/>
              <a:t>Trial Court admits the prior bad act, finding the 2013 assault occurred by </a:t>
            </a:r>
            <a:r>
              <a:rPr lang="en-US" dirty="0">
                <a:solidFill>
                  <a:schemeClr val="accent2"/>
                </a:solidFill>
              </a:rPr>
              <a:t>“clear and convincing evidence”</a:t>
            </a:r>
            <a:r>
              <a:rPr lang="en-US" dirty="0"/>
              <a:t> and its probative value outweighs unfair prejudice impact </a:t>
            </a:r>
          </a:p>
          <a:p>
            <a:r>
              <a:rPr lang="en-US" dirty="0"/>
              <a:t>Jarman is convicted of </a:t>
            </a:r>
            <a:r>
              <a:rPr lang="en-US" b="1" dirty="0">
                <a:solidFill>
                  <a:srgbClr val="0070C0"/>
                </a:solidFill>
              </a:rPr>
              <a:t>Voluntary Manslaughter</a:t>
            </a:r>
          </a:p>
          <a:p>
            <a:endParaRPr lang="en-US" dirty="0"/>
          </a:p>
        </p:txBody>
      </p:sp>
    </p:spTree>
    <p:extLst>
      <p:ext uri="{BB962C8B-B14F-4D97-AF65-F5344CB8AC3E}">
        <p14:creationId xmlns:p14="http://schemas.microsoft.com/office/powerpoint/2010/main" val="180516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Court of Criminal Appeals</a:t>
            </a:r>
          </a:p>
        </p:txBody>
      </p:sp>
      <p:sp>
        <p:nvSpPr>
          <p:cNvPr id="3" name="Content Placeholder 2"/>
          <p:cNvSpPr>
            <a:spLocks noGrp="1"/>
          </p:cNvSpPr>
          <p:nvPr>
            <p:ph idx="1"/>
          </p:nvPr>
        </p:nvSpPr>
        <p:spPr/>
        <p:txBody>
          <a:bodyPr/>
          <a:lstStyle/>
          <a:p>
            <a:r>
              <a:rPr lang="en-US" dirty="0"/>
              <a:t>Points to the </a:t>
            </a:r>
            <a:r>
              <a:rPr lang="en-US" dirty="0">
                <a:solidFill>
                  <a:schemeClr val="bg1"/>
                </a:solidFill>
              </a:rPr>
              <a:t>Holman Doctrine</a:t>
            </a:r>
          </a:p>
          <a:p>
            <a:r>
              <a:rPr lang="en-US" dirty="0"/>
              <a:t>“the effect of the acquittal is to render less than “clear and convincing” the proffered evidence that the defendant committed the prior crime and the probative value of such evidence cannot be said to outweigh its prejudicial effect upon the defendant”</a:t>
            </a:r>
          </a:p>
          <a:p>
            <a:r>
              <a:rPr lang="en-US" dirty="0">
                <a:solidFill>
                  <a:schemeClr val="bg1"/>
                </a:solidFill>
              </a:rPr>
              <a:t>Held</a:t>
            </a:r>
            <a:r>
              <a:rPr lang="en-US" dirty="0"/>
              <a:t>: Trial Court committed </a:t>
            </a:r>
            <a:r>
              <a:rPr lang="en-US" dirty="0">
                <a:solidFill>
                  <a:schemeClr val="accent2"/>
                </a:solidFill>
              </a:rPr>
              <a:t>reversible error</a:t>
            </a:r>
          </a:p>
          <a:p>
            <a:endParaRPr lang="en-US" dirty="0"/>
          </a:p>
          <a:p>
            <a:pPr marL="137160" indent="0">
              <a:buNone/>
            </a:pPr>
            <a:r>
              <a:rPr lang="en-US" dirty="0"/>
              <a:t>	</a:t>
            </a:r>
          </a:p>
        </p:txBody>
      </p:sp>
    </p:spTree>
    <p:extLst>
      <p:ext uri="{BB962C8B-B14F-4D97-AF65-F5344CB8AC3E}">
        <p14:creationId xmlns:p14="http://schemas.microsoft.com/office/powerpoint/2010/main" val="271916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Tennessee Supreme Court</a:t>
            </a:r>
          </a:p>
        </p:txBody>
      </p:sp>
      <p:sp>
        <p:nvSpPr>
          <p:cNvPr id="3" name="Content Placeholder 2"/>
          <p:cNvSpPr>
            <a:spLocks noGrp="1"/>
          </p:cNvSpPr>
          <p:nvPr>
            <p:ph idx="1"/>
          </p:nvPr>
        </p:nvSpPr>
        <p:spPr/>
        <p:txBody>
          <a:bodyPr>
            <a:normAutofit fontScale="92500" lnSpcReduction="20000"/>
          </a:bodyPr>
          <a:lstStyle/>
          <a:p>
            <a:r>
              <a:rPr lang="en-US" dirty="0"/>
              <a:t>We explicitly </a:t>
            </a:r>
            <a:r>
              <a:rPr lang="en-US" dirty="0">
                <a:solidFill>
                  <a:schemeClr val="accent2"/>
                </a:solidFill>
              </a:rPr>
              <a:t>overrule</a:t>
            </a:r>
            <a:r>
              <a:rPr lang="en-US" dirty="0"/>
              <a:t> </a:t>
            </a:r>
            <a:r>
              <a:rPr lang="en-US" dirty="0">
                <a:solidFill>
                  <a:schemeClr val="bg1"/>
                </a:solidFill>
              </a:rPr>
              <a:t>Holman</a:t>
            </a:r>
            <a:r>
              <a:rPr lang="en-US" dirty="0"/>
              <a:t> and the TC judgement is reinstated</a:t>
            </a:r>
          </a:p>
          <a:p>
            <a:r>
              <a:rPr lang="en-US" dirty="0"/>
              <a:t>Prior bad acts previously resulting in acquittal at trial are not </a:t>
            </a:r>
            <a:r>
              <a:rPr lang="en-US" i="1" dirty="0"/>
              <a:t>categorically</a:t>
            </a:r>
            <a:r>
              <a:rPr lang="en-US" dirty="0"/>
              <a:t> excluded in TN.</a:t>
            </a:r>
          </a:p>
          <a:p>
            <a:r>
              <a:rPr lang="en-US" b="1" dirty="0">
                <a:solidFill>
                  <a:srgbClr val="00B0F0"/>
                </a:solidFill>
              </a:rPr>
              <a:t>Tennessee Rule Evidence 404b</a:t>
            </a:r>
            <a:r>
              <a:rPr lang="en-US" dirty="0">
                <a:solidFill>
                  <a:srgbClr val="00B0F0"/>
                </a:solidFill>
              </a:rPr>
              <a:t> </a:t>
            </a:r>
            <a:r>
              <a:rPr lang="en-US" dirty="0"/>
              <a:t>provides a sufficient structured framework to analyze acquittal-act evidence before admitting these prior bad acts</a:t>
            </a:r>
          </a:p>
          <a:p>
            <a:r>
              <a:rPr lang="en-US" sz="3000" dirty="0">
                <a:solidFill>
                  <a:schemeClr val="accent2"/>
                </a:solidFill>
              </a:rPr>
              <a:t>Caution</a:t>
            </a:r>
            <a:r>
              <a:rPr lang="en-US" dirty="0"/>
              <a:t>: Such evidence admitted only after </a:t>
            </a:r>
            <a:r>
              <a:rPr lang="en-US" i="1" dirty="0"/>
              <a:t>vigorous</a:t>
            </a:r>
            <a:r>
              <a:rPr lang="en-US" dirty="0"/>
              <a:t> analysis;</a:t>
            </a:r>
          </a:p>
          <a:p>
            <a:r>
              <a:rPr lang="en-US" dirty="0"/>
              <a:t>Prior acquittal weighs </a:t>
            </a:r>
            <a:r>
              <a:rPr lang="en-US" i="1" dirty="0">
                <a:solidFill>
                  <a:schemeClr val="accent2"/>
                </a:solidFill>
              </a:rPr>
              <a:t>heavily</a:t>
            </a:r>
            <a:r>
              <a:rPr lang="en-US" i="1" dirty="0"/>
              <a:t> </a:t>
            </a:r>
            <a:r>
              <a:rPr lang="en-US" dirty="0"/>
              <a:t>against finding the incident occurred by “clear and convincing evidence.”</a:t>
            </a:r>
          </a:p>
        </p:txBody>
      </p:sp>
    </p:spTree>
    <p:extLst>
      <p:ext uri="{BB962C8B-B14F-4D97-AF65-F5344CB8AC3E}">
        <p14:creationId xmlns:p14="http://schemas.microsoft.com/office/powerpoint/2010/main" val="226953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066800"/>
            <a:ext cx="8229600" cy="1600200"/>
          </a:xfrm>
        </p:spPr>
        <p:txBody>
          <a:bodyPr/>
          <a:lstStyle/>
          <a:p>
            <a:r>
              <a:rPr lang="en-US" dirty="0">
                <a:solidFill>
                  <a:schemeClr val="bg1"/>
                </a:solidFill>
              </a:rPr>
              <a:t>Self Defense: Court’s Role in Determining a Defense</a:t>
            </a:r>
          </a:p>
        </p:txBody>
      </p:sp>
    </p:spTree>
    <p:extLst>
      <p:ext uri="{BB962C8B-B14F-4D97-AF65-F5344CB8AC3E}">
        <p14:creationId xmlns:p14="http://schemas.microsoft.com/office/powerpoint/2010/main" val="42629168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00"/>
            <a:ext cx="8229600" cy="1905000"/>
          </a:xfrm>
          <a:solidFill>
            <a:schemeClr val="bg2"/>
          </a:solidFill>
        </p:spPr>
        <p:txBody>
          <a:bodyPr>
            <a:normAutofit/>
          </a:bodyPr>
          <a:lstStyle/>
          <a:p>
            <a:r>
              <a:rPr lang="en-US" dirty="0">
                <a:solidFill>
                  <a:srgbClr val="00B0F0"/>
                </a:solidFill>
              </a:rPr>
              <a:t>State v. Benson 600 S.W.3d 896 (2020)</a:t>
            </a:r>
          </a:p>
        </p:txBody>
      </p:sp>
    </p:spTree>
    <p:extLst>
      <p:ext uri="{BB962C8B-B14F-4D97-AF65-F5344CB8AC3E}">
        <p14:creationId xmlns:p14="http://schemas.microsoft.com/office/powerpoint/2010/main" val="25966334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3"/>
                </a:solidFill>
              </a:rPr>
              <a:t>FACTS</a:t>
            </a:r>
            <a:r>
              <a:rPr lang="en-US" dirty="0"/>
              <a:t/>
            </a:r>
            <a:br>
              <a:rPr lang="en-US" dirty="0"/>
            </a:br>
            <a:endParaRPr lang="en-US" dirty="0"/>
          </a:p>
        </p:txBody>
      </p:sp>
      <p:sp>
        <p:nvSpPr>
          <p:cNvPr id="4" name="Content Placeholder 3"/>
          <p:cNvSpPr>
            <a:spLocks noGrp="1"/>
          </p:cNvSpPr>
          <p:nvPr>
            <p:ph idx="1"/>
          </p:nvPr>
        </p:nvSpPr>
        <p:spPr>
          <a:xfrm>
            <a:off x="457200" y="990600"/>
            <a:ext cx="8229600" cy="5318760"/>
          </a:xfrm>
        </p:spPr>
        <p:txBody>
          <a:bodyPr/>
          <a:lstStyle/>
          <a:p>
            <a:r>
              <a:rPr lang="en-US" dirty="0">
                <a:solidFill>
                  <a:schemeClr val="accent2"/>
                </a:solidFill>
              </a:rPr>
              <a:t>Antonio Benson </a:t>
            </a:r>
            <a:r>
              <a:rPr lang="en-US" dirty="0"/>
              <a:t>invites a female neighbor to socialize at his neighbors house</a:t>
            </a:r>
          </a:p>
          <a:p>
            <a:r>
              <a:rPr lang="en-US" dirty="0">
                <a:solidFill>
                  <a:schemeClr val="accent2"/>
                </a:solidFill>
              </a:rPr>
              <a:t>Benson</a:t>
            </a:r>
            <a:r>
              <a:rPr lang="en-US" dirty="0"/>
              <a:t> makes sexual advances which Victim  rejects 3 times</a:t>
            </a:r>
          </a:p>
          <a:p>
            <a:r>
              <a:rPr lang="en-US" dirty="0"/>
              <a:t>Victim becomes angry. Punches </a:t>
            </a:r>
            <a:r>
              <a:rPr lang="en-US" dirty="0">
                <a:solidFill>
                  <a:schemeClr val="accent2"/>
                </a:solidFill>
              </a:rPr>
              <a:t>Benson</a:t>
            </a:r>
            <a:r>
              <a:rPr lang="en-US" dirty="0"/>
              <a:t> in the nose.</a:t>
            </a:r>
          </a:p>
          <a:p>
            <a:r>
              <a:rPr lang="en-US" dirty="0">
                <a:solidFill>
                  <a:schemeClr val="accent2"/>
                </a:solidFill>
              </a:rPr>
              <a:t>Benson</a:t>
            </a:r>
            <a:r>
              <a:rPr lang="en-US" dirty="0"/>
              <a:t> responds by shooting Victim multiple times in her face, chest and back</a:t>
            </a:r>
          </a:p>
          <a:p>
            <a:r>
              <a:rPr lang="en-US" dirty="0">
                <a:solidFill>
                  <a:schemeClr val="accent2"/>
                </a:solidFill>
              </a:rPr>
              <a:t>Benson</a:t>
            </a:r>
            <a:r>
              <a:rPr lang="en-US" dirty="0"/>
              <a:t> </a:t>
            </a:r>
            <a:r>
              <a:rPr lang="en-US" i="1" dirty="0">
                <a:solidFill>
                  <a:schemeClr val="accent2"/>
                </a:solidFill>
              </a:rPr>
              <a:t>doesn’t testify</a:t>
            </a:r>
            <a:r>
              <a:rPr lang="en-US" dirty="0"/>
              <a:t>, but asks for Self Defense instruction because Victim was </a:t>
            </a:r>
            <a:r>
              <a:rPr lang="en-US" i="1" dirty="0"/>
              <a:t>first aggressor</a:t>
            </a:r>
          </a:p>
        </p:txBody>
      </p:sp>
    </p:spTree>
    <p:extLst>
      <p:ext uri="{BB962C8B-B14F-4D97-AF65-F5344CB8AC3E}">
        <p14:creationId xmlns:p14="http://schemas.microsoft.com/office/powerpoint/2010/main" val="341375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TRADITIONAL VIEW :</a:t>
            </a:r>
          </a:p>
        </p:txBody>
      </p:sp>
      <p:sp>
        <p:nvSpPr>
          <p:cNvPr id="3" name="Content Placeholder 2"/>
          <p:cNvSpPr>
            <a:spLocks noGrp="1"/>
          </p:cNvSpPr>
          <p:nvPr>
            <p:ph idx="1"/>
          </p:nvPr>
        </p:nvSpPr>
        <p:spPr>
          <a:xfrm>
            <a:off x="685800" y="1905000"/>
            <a:ext cx="8153400" cy="1600200"/>
          </a:xfrm>
        </p:spPr>
        <p:txBody>
          <a:bodyPr>
            <a:noAutofit/>
          </a:bodyPr>
          <a:lstStyle/>
          <a:p>
            <a:pPr marL="137160" indent="0" algn="ctr">
              <a:buNone/>
            </a:pPr>
            <a:r>
              <a:rPr lang="en-US" sz="4000" dirty="0">
                <a:solidFill>
                  <a:schemeClr val="accent2"/>
                </a:solidFill>
              </a:rPr>
              <a:t>Domestic Violence is a “private matter”…</a:t>
            </a:r>
          </a:p>
        </p:txBody>
      </p:sp>
    </p:spTree>
    <p:extLst>
      <p:ext uri="{BB962C8B-B14F-4D97-AF65-F5344CB8AC3E}">
        <p14:creationId xmlns:p14="http://schemas.microsoft.com/office/powerpoint/2010/main" val="28136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66800"/>
            <a:ext cx="8229600" cy="2133600"/>
          </a:xfrm>
        </p:spPr>
        <p:txBody>
          <a:bodyPr>
            <a:normAutofit/>
          </a:bodyPr>
          <a:lstStyle/>
          <a:p>
            <a:r>
              <a:rPr lang="en-US" dirty="0">
                <a:solidFill>
                  <a:schemeClr val="accent2"/>
                </a:solidFill>
              </a:rPr>
              <a:t>Trial Court Denies Request for Self Defense Jury Instruction</a:t>
            </a:r>
          </a:p>
        </p:txBody>
      </p:sp>
    </p:spTree>
    <p:extLst>
      <p:ext uri="{BB962C8B-B14F-4D97-AF65-F5344CB8AC3E}">
        <p14:creationId xmlns:p14="http://schemas.microsoft.com/office/powerpoint/2010/main" val="29273297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Court of Criminal Appeals </a:t>
            </a:r>
          </a:p>
        </p:txBody>
      </p:sp>
      <p:sp>
        <p:nvSpPr>
          <p:cNvPr id="3" name="Content Placeholder 2"/>
          <p:cNvSpPr>
            <a:spLocks noGrp="1"/>
          </p:cNvSpPr>
          <p:nvPr>
            <p:ph idx="1"/>
          </p:nvPr>
        </p:nvSpPr>
        <p:spPr/>
        <p:txBody>
          <a:bodyPr/>
          <a:lstStyle/>
          <a:p>
            <a:r>
              <a:rPr lang="en-US" dirty="0">
                <a:solidFill>
                  <a:schemeClr val="accent2"/>
                </a:solidFill>
              </a:rPr>
              <a:t>Reversible error </a:t>
            </a:r>
            <a:r>
              <a:rPr lang="en-US" dirty="0"/>
              <a:t>not to instruct Self Defense</a:t>
            </a:r>
          </a:p>
          <a:p>
            <a:r>
              <a:rPr lang="en-US" dirty="0"/>
              <a:t>Proof did raise the defense</a:t>
            </a:r>
          </a:p>
          <a:p>
            <a:r>
              <a:rPr lang="en-US" dirty="0"/>
              <a:t>Jury’s job to decide how reasonable Benson was in reacting to the punch in the nose with deadly force</a:t>
            </a:r>
          </a:p>
        </p:txBody>
      </p:sp>
    </p:spTree>
    <p:extLst>
      <p:ext uri="{BB962C8B-B14F-4D97-AF65-F5344CB8AC3E}">
        <p14:creationId xmlns:p14="http://schemas.microsoft.com/office/powerpoint/2010/main" val="286772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General Defense</a:t>
            </a:r>
          </a:p>
        </p:txBody>
      </p:sp>
      <p:sp>
        <p:nvSpPr>
          <p:cNvPr id="3" name="Content Placeholder 2"/>
          <p:cNvSpPr>
            <a:spLocks noGrp="1"/>
          </p:cNvSpPr>
          <p:nvPr>
            <p:ph idx="1"/>
          </p:nvPr>
        </p:nvSpPr>
        <p:spPr/>
        <p:txBody>
          <a:bodyPr>
            <a:normAutofit fontScale="92500" lnSpcReduction="10000"/>
          </a:bodyPr>
          <a:lstStyle/>
          <a:p>
            <a:r>
              <a:rPr lang="en-US" dirty="0"/>
              <a:t>Self Defense is a </a:t>
            </a:r>
            <a:r>
              <a:rPr lang="en-US" i="1" dirty="0"/>
              <a:t>General Defense </a:t>
            </a:r>
            <a:r>
              <a:rPr lang="en-US" dirty="0"/>
              <a:t>(Unlike Affirmative defense)</a:t>
            </a:r>
          </a:p>
          <a:p>
            <a:r>
              <a:rPr lang="en-US" dirty="0">
                <a:solidFill>
                  <a:schemeClr val="accent2"/>
                </a:solidFill>
              </a:rPr>
              <a:t>39-11-203(c) </a:t>
            </a:r>
            <a:r>
              <a:rPr lang="en-US" dirty="0"/>
              <a:t>Burden of proof on the Defense to admit admissible evidence that the defense is applicable </a:t>
            </a:r>
          </a:p>
          <a:p>
            <a:r>
              <a:rPr lang="en-US" i="1" dirty="0"/>
              <a:t>Then</a:t>
            </a:r>
            <a:r>
              <a:rPr lang="en-US" dirty="0"/>
              <a:t> burden shifts to State to prove beyond reasonable doubt defense doesn’t exist</a:t>
            </a:r>
          </a:p>
          <a:p>
            <a:r>
              <a:rPr lang="en-US" dirty="0"/>
              <a:t>Trial Court need not address the existence of a general defense “unless it is </a:t>
            </a:r>
            <a:r>
              <a:rPr lang="en-US" dirty="0">
                <a:solidFill>
                  <a:schemeClr val="accent2"/>
                </a:solidFill>
              </a:rPr>
              <a:t>fairly raised by the proof</a:t>
            </a:r>
            <a:r>
              <a:rPr lang="en-US" dirty="0"/>
              <a:t>”</a:t>
            </a:r>
          </a:p>
          <a:p>
            <a:r>
              <a:rPr lang="en-US" dirty="0"/>
              <a:t>What level of proof is required to “fairly raise” the issue?</a:t>
            </a:r>
          </a:p>
          <a:p>
            <a:endParaRPr lang="en-US" dirty="0"/>
          </a:p>
        </p:txBody>
      </p:sp>
    </p:spTree>
    <p:extLst>
      <p:ext uri="{BB962C8B-B14F-4D97-AF65-F5344CB8AC3E}">
        <p14:creationId xmlns:p14="http://schemas.microsoft.com/office/powerpoint/2010/main" val="305992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t>
            </a:r>
            <a:r>
              <a:rPr lang="en-US" dirty="0" smtClean="0"/>
              <a:t>Affirmative</a:t>
            </a:r>
            <a:r>
              <a:rPr lang="en-US" dirty="0"/>
              <a:t>” Defense of Insanity</a:t>
            </a:r>
          </a:p>
        </p:txBody>
      </p:sp>
      <p:sp>
        <p:nvSpPr>
          <p:cNvPr id="3" name="Content Placeholder 2"/>
          <p:cNvSpPr>
            <a:spLocks noGrp="1"/>
          </p:cNvSpPr>
          <p:nvPr>
            <p:ph idx="1"/>
          </p:nvPr>
        </p:nvSpPr>
        <p:spPr/>
        <p:txBody>
          <a:bodyPr/>
          <a:lstStyle/>
          <a:p>
            <a:pPr marL="137160" indent="0">
              <a:buNone/>
            </a:pPr>
            <a:endParaRPr lang="en-US" dirty="0"/>
          </a:p>
          <a:p>
            <a:r>
              <a:rPr lang="en-US" dirty="0"/>
              <a:t>The Defense of Insanity must be raised by </a:t>
            </a:r>
            <a:r>
              <a:rPr lang="en-US" dirty="0">
                <a:solidFill>
                  <a:schemeClr val="accent2"/>
                </a:solidFill>
              </a:rPr>
              <a:t>“preponderance of the evidence”</a:t>
            </a:r>
          </a:p>
          <a:p>
            <a:r>
              <a:rPr lang="en-US" dirty="0"/>
              <a:t>A General Defense must be raised by what quantum of evidence?  </a:t>
            </a:r>
          </a:p>
          <a:p>
            <a:r>
              <a:rPr lang="en-US" dirty="0"/>
              <a:t>Never before decided</a:t>
            </a:r>
          </a:p>
          <a:p>
            <a:r>
              <a:rPr lang="en-US" dirty="0"/>
              <a:t>Surely less than an Affirmative Defense? </a:t>
            </a:r>
          </a:p>
        </p:txBody>
      </p:sp>
    </p:spTree>
    <p:extLst>
      <p:ext uri="{BB962C8B-B14F-4D97-AF65-F5344CB8AC3E}">
        <p14:creationId xmlns:p14="http://schemas.microsoft.com/office/powerpoint/2010/main" val="54888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Argues:</a:t>
            </a:r>
          </a:p>
        </p:txBody>
      </p:sp>
      <p:sp>
        <p:nvSpPr>
          <p:cNvPr id="3" name="Content Placeholder 2"/>
          <p:cNvSpPr>
            <a:spLocks noGrp="1"/>
          </p:cNvSpPr>
          <p:nvPr>
            <p:ph idx="1"/>
          </p:nvPr>
        </p:nvSpPr>
        <p:spPr/>
        <p:txBody>
          <a:bodyPr/>
          <a:lstStyle/>
          <a:p>
            <a:r>
              <a:rPr lang="en-US" dirty="0"/>
              <a:t>Self defense is </a:t>
            </a:r>
            <a:r>
              <a:rPr lang="en-US" i="1" dirty="0">
                <a:solidFill>
                  <a:schemeClr val="accent2"/>
                </a:solidFill>
              </a:rPr>
              <a:t>“fairly raised by the proof” </a:t>
            </a:r>
            <a:r>
              <a:rPr lang="en-US" dirty="0"/>
              <a:t>if:</a:t>
            </a:r>
          </a:p>
          <a:p>
            <a:r>
              <a:rPr lang="en-US" dirty="0"/>
              <a:t>A reasonable juror could find in the defense’s favor</a:t>
            </a:r>
          </a:p>
          <a:p>
            <a:r>
              <a:rPr lang="en-US" dirty="0"/>
              <a:t>Objective standard</a:t>
            </a:r>
          </a:p>
        </p:txBody>
      </p:sp>
    </p:spTree>
    <p:extLst>
      <p:ext uri="{BB962C8B-B14F-4D97-AF65-F5344CB8AC3E}">
        <p14:creationId xmlns:p14="http://schemas.microsoft.com/office/powerpoint/2010/main" val="372342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Defense Argues:</a:t>
            </a:r>
          </a:p>
        </p:txBody>
      </p:sp>
      <p:sp>
        <p:nvSpPr>
          <p:cNvPr id="3" name="Content Placeholder 2"/>
          <p:cNvSpPr>
            <a:spLocks noGrp="1"/>
          </p:cNvSpPr>
          <p:nvPr>
            <p:ph idx="1"/>
          </p:nvPr>
        </p:nvSpPr>
        <p:spPr/>
        <p:txBody>
          <a:bodyPr/>
          <a:lstStyle/>
          <a:p>
            <a:r>
              <a:rPr lang="en-US" dirty="0"/>
              <a:t>A jury should be charged with the general of Self Defense if :</a:t>
            </a:r>
          </a:p>
          <a:p>
            <a:r>
              <a:rPr lang="en-US" dirty="0"/>
              <a:t>The Defendant proposes </a:t>
            </a:r>
            <a:r>
              <a:rPr lang="en-US" dirty="0">
                <a:solidFill>
                  <a:schemeClr val="accent2"/>
                </a:solidFill>
              </a:rPr>
              <a:t>“the slightest evidence”</a:t>
            </a:r>
            <a:r>
              <a:rPr lang="en-US" dirty="0"/>
              <a:t> standard</a:t>
            </a:r>
          </a:p>
          <a:p>
            <a:r>
              <a:rPr lang="en-US" dirty="0"/>
              <a:t>The decision whether Self Defense applies is </a:t>
            </a:r>
            <a:r>
              <a:rPr lang="en-US" i="1" dirty="0"/>
              <a:t>not</a:t>
            </a:r>
            <a:r>
              <a:rPr lang="en-US" dirty="0"/>
              <a:t> a Judicial determination if the slightest of evidence is presented to support its existence</a:t>
            </a:r>
          </a:p>
          <a:p>
            <a:pPr marL="137160" indent="0">
              <a:buNone/>
            </a:pPr>
            <a:endParaRPr lang="en-US" dirty="0"/>
          </a:p>
        </p:txBody>
      </p:sp>
    </p:spTree>
    <p:extLst>
      <p:ext uri="{BB962C8B-B14F-4D97-AF65-F5344CB8AC3E}">
        <p14:creationId xmlns:p14="http://schemas.microsoft.com/office/powerpoint/2010/main" val="193027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TN Supreme Court Decides</a:t>
            </a:r>
          </a:p>
        </p:txBody>
      </p:sp>
      <p:sp>
        <p:nvSpPr>
          <p:cNvPr id="3" name="Content Placeholder 2"/>
          <p:cNvSpPr>
            <a:spLocks noGrp="1"/>
          </p:cNvSpPr>
          <p:nvPr>
            <p:ph idx="1"/>
          </p:nvPr>
        </p:nvSpPr>
        <p:spPr/>
        <p:txBody>
          <a:bodyPr/>
          <a:lstStyle/>
          <a:p>
            <a:pPr marL="137160" indent="0">
              <a:buNone/>
            </a:pPr>
            <a:r>
              <a:rPr lang="en-US" dirty="0"/>
              <a:t>We reject the Defense’s minimal or </a:t>
            </a:r>
            <a:r>
              <a:rPr lang="en-US" dirty="0">
                <a:solidFill>
                  <a:schemeClr val="accent2"/>
                </a:solidFill>
              </a:rPr>
              <a:t>“slightest evidence”</a:t>
            </a:r>
            <a:r>
              <a:rPr lang="en-US" dirty="0"/>
              <a:t> standard</a:t>
            </a:r>
          </a:p>
          <a:p>
            <a:pPr marL="137160" indent="0">
              <a:buNone/>
            </a:pPr>
            <a:endParaRPr lang="en-US" dirty="0"/>
          </a:p>
          <a:p>
            <a:pPr marL="137160" indent="0">
              <a:buNone/>
            </a:pPr>
            <a:r>
              <a:rPr lang="en-US" dirty="0"/>
              <a:t>It is </a:t>
            </a:r>
            <a:r>
              <a:rPr lang="en-US" dirty="0" smtClean="0"/>
              <a:t>certainly lower </a:t>
            </a:r>
            <a:r>
              <a:rPr lang="en-US" dirty="0"/>
              <a:t>than the “preponderance of the evidence” burden for raising an affirmative defense</a:t>
            </a:r>
          </a:p>
          <a:p>
            <a:pPr marL="137160" indent="0">
              <a:buNone/>
            </a:pPr>
            <a:endParaRPr lang="en-US" dirty="0"/>
          </a:p>
          <a:p>
            <a:pPr marL="137160" indent="0">
              <a:buNone/>
            </a:pPr>
            <a:r>
              <a:rPr lang="en-US" dirty="0"/>
              <a:t>Don’t really give a quantum but give this test…</a:t>
            </a:r>
          </a:p>
          <a:p>
            <a:pPr marL="137160" indent="0">
              <a:buNone/>
            </a:pPr>
            <a:endParaRPr lang="en-US" dirty="0"/>
          </a:p>
          <a:p>
            <a:pPr marL="137160" indent="0">
              <a:buNone/>
            </a:pPr>
            <a:endParaRPr lang="en-US" dirty="0"/>
          </a:p>
          <a:p>
            <a:pPr marL="137160" indent="0">
              <a:buNone/>
            </a:pPr>
            <a:endParaRPr lang="en-US" dirty="0"/>
          </a:p>
          <a:p>
            <a:endParaRPr lang="en-US" dirty="0"/>
          </a:p>
        </p:txBody>
      </p:sp>
    </p:spTree>
    <p:extLst>
      <p:ext uri="{BB962C8B-B14F-4D97-AF65-F5344CB8AC3E}">
        <p14:creationId xmlns:p14="http://schemas.microsoft.com/office/powerpoint/2010/main" val="352139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2"/>
                </a:solidFill>
              </a:rPr>
              <a:t>A General Defense is Raised When:</a:t>
            </a:r>
          </a:p>
        </p:txBody>
      </p:sp>
      <p:sp>
        <p:nvSpPr>
          <p:cNvPr id="3" name="Content Placeholder 2"/>
          <p:cNvSpPr>
            <a:spLocks noGrp="1"/>
          </p:cNvSpPr>
          <p:nvPr>
            <p:ph idx="1"/>
          </p:nvPr>
        </p:nvSpPr>
        <p:spPr/>
        <p:txBody>
          <a:bodyPr/>
          <a:lstStyle/>
          <a:p>
            <a:r>
              <a:rPr lang="en-US" i="1" dirty="0"/>
              <a:t>“After the court considers all the evidence in the light most favorable to the defense, including all reasonable inferences that can be made in the defendant’s favor if the defense is raised then the instruction is given to the jury</a:t>
            </a:r>
          </a:p>
          <a:p>
            <a:endParaRPr lang="en-US" dirty="0"/>
          </a:p>
          <a:p>
            <a:r>
              <a:rPr lang="en-US" dirty="0"/>
              <a:t>Burden </a:t>
            </a:r>
            <a:r>
              <a:rPr lang="en-US" i="1" dirty="0"/>
              <a:t>then</a:t>
            </a:r>
            <a:r>
              <a:rPr lang="en-US" dirty="0"/>
              <a:t> shifts to the State to disprove the existence of the Defense</a:t>
            </a:r>
          </a:p>
        </p:txBody>
      </p:sp>
    </p:spTree>
    <p:extLst>
      <p:ext uri="{BB962C8B-B14F-4D97-AF65-F5344CB8AC3E}">
        <p14:creationId xmlns:p14="http://schemas.microsoft.com/office/powerpoint/2010/main" val="229844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accent2"/>
                </a:solidFill>
              </a:rPr>
              <a:t>Defense Conflates Issue</a:t>
            </a:r>
          </a:p>
        </p:txBody>
      </p:sp>
      <p:sp>
        <p:nvSpPr>
          <p:cNvPr id="8" name="Content Placeholder 7"/>
          <p:cNvSpPr>
            <a:spLocks noGrp="1"/>
          </p:cNvSpPr>
          <p:nvPr>
            <p:ph idx="1"/>
          </p:nvPr>
        </p:nvSpPr>
        <p:spPr/>
        <p:txBody>
          <a:bodyPr>
            <a:normAutofit/>
          </a:bodyPr>
          <a:lstStyle/>
          <a:p>
            <a:r>
              <a:rPr lang="en-US" dirty="0"/>
              <a:t>Defendant claims right to shoot Victim because he was punched in the nose. </a:t>
            </a:r>
          </a:p>
          <a:p>
            <a:r>
              <a:rPr lang="en-US" dirty="0"/>
              <a:t>Court seems to concede the proof established that the Defendant had a right to use </a:t>
            </a:r>
            <a:r>
              <a:rPr lang="en-US" dirty="0">
                <a:solidFill>
                  <a:schemeClr val="accent3"/>
                </a:solidFill>
              </a:rPr>
              <a:t>non-lethal force</a:t>
            </a:r>
            <a:r>
              <a:rPr lang="en-US" dirty="0"/>
              <a:t> in response to being punched in the nose</a:t>
            </a:r>
          </a:p>
          <a:p>
            <a:r>
              <a:rPr lang="en-US" dirty="0"/>
              <a:t>Court nevertheless says Trial Judge was correct in not giving the jury the issue of Self Defense</a:t>
            </a:r>
          </a:p>
          <a:p>
            <a:r>
              <a:rPr lang="en-US" dirty="0"/>
              <a:t>Use of </a:t>
            </a:r>
            <a:r>
              <a:rPr lang="en-US" dirty="0">
                <a:solidFill>
                  <a:schemeClr val="accent3"/>
                </a:solidFill>
              </a:rPr>
              <a:t>deadly force </a:t>
            </a:r>
            <a:r>
              <a:rPr lang="en-US" dirty="0"/>
              <a:t>in this case so disproportionate that jury should not have been allowed to even consider the issue</a:t>
            </a:r>
          </a:p>
        </p:txBody>
      </p:sp>
    </p:spTree>
    <p:extLst>
      <p:ext uri="{BB962C8B-B14F-4D97-AF65-F5344CB8AC3E}">
        <p14:creationId xmlns:p14="http://schemas.microsoft.com/office/powerpoint/2010/main" val="98410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2"/>
                </a:solidFill>
              </a:rPr>
              <a:t>What issues should be for Jury?</a:t>
            </a:r>
          </a:p>
        </p:txBody>
      </p:sp>
      <p:sp>
        <p:nvSpPr>
          <p:cNvPr id="3" name="Content Placeholder 2"/>
          <p:cNvSpPr>
            <a:spLocks noGrp="1"/>
          </p:cNvSpPr>
          <p:nvPr>
            <p:ph idx="1"/>
          </p:nvPr>
        </p:nvSpPr>
        <p:spPr/>
        <p:txBody>
          <a:bodyPr/>
          <a:lstStyle/>
          <a:p>
            <a:r>
              <a:rPr lang="en-US" dirty="0"/>
              <a:t>The Self Defense law distinguishes between the use of </a:t>
            </a:r>
            <a:r>
              <a:rPr lang="en-US" dirty="0">
                <a:solidFill>
                  <a:schemeClr val="accent2"/>
                </a:solidFill>
              </a:rPr>
              <a:t>lethal</a:t>
            </a:r>
            <a:r>
              <a:rPr lang="en-US" dirty="0"/>
              <a:t> vs. </a:t>
            </a:r>
            <a:r>
              <a:rPr lang="en-US" dirty="0">
                <a:solidFill>
                  <a:schemeClr val="accent2"/>
                </a:solidFill>
              </a:rPr>
              <a:t>non-lethal force</a:t>
            </a:r>
          </a:p>
          <a:p>
            <a:r>
              <a:rPr lang="en-US" dirty="0"/>
              <a:t>Law is clear that deadly force only justified when confronted with deadly force</a:t>
            </a:r>
          </a:p>
          <a:p>
            <a:r>
              <a:rPr lang="en-US" i="1" dirty="0"/>
              <a:t>If Defendant had the right to protect himself why not give the Self Defense instruction?  Then let the jury decide? </a:t>
            </a:r>
          </a:p>
        </p:txBody>
      </p:sp>
    </p:spTree>
    <p:extLst>
      <p:ext uri="{BB962C8B-B14F-4D97-AF65-F5344CB8AC3E}">
        <p14:creationId xmlns:p14="http://schemas.microsoft.com/office/powerpoint/2010/main" val="48214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19200"/>
            <a:ext cx="8229600" cy="2514600"/>
          </a:xfrm>
        </p:spPr>
        <p:txBody>
          <a:bodyPr/>
          <a:lstStyle/>
          <a:p>
            <a:r>
              <a:rPr lang="en-US" dirty="0" smtClean="0"/>
              <a:t>Some Actual Costs </a:t>
            </a:r>
            <a:r>
              <a:rPr lang="en-US" dirty="0"/>
              <a:t>of Domestic Violence…</a:t>
            </a:r>
          </a:p>
        </p:txBody>
      </p:sp>
    </p:spTree>
    <p:extLst>
      <p:ext uri="{BB962C8B-B14F-4D97-AF65-F5344CB8AC3E}">
        <p14:creationId xmlns:p14="http://schemas.microsoft.com/office/powerpoint/2010/main" val="50898201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133600"/>
            <a:ext cx="8229600" cy="1630362"/>
          </a:xfrm>
        </p:spPr>
        <p:txBody>
          <a:bodyPr>
            <a:normAutofit fontScale="90000"/>
          </a:bodyPr>
          <a:lstStyle/>
          <a:p>
            <a:r>
              <a:rPr lang="en-US" dirty="0">
                <a:solidFill>
                  <a:schemeClr val="accent2"/>
                </a:solidFill>
              </a:rPr>
              <a:t>The Court specifically sees the trial judge </a:t>
            </a:r>
            <a:r>
              <a:rPr lang="en-US">
                <a:solidFill>
                  <a:schemeClr val="accent2"/>
                </a:solidFill>
              </a:rPr>
              <a:t>as </a:t>
            </a:r>
            <a:r>
              <a:rPr lang="en-US" smtClean="0">
                <a:solidFill>
                  <a:schemeClr val="accent2"/>
                </a:solidFill>
              </a:rPr>
              <a:t>“Gatekeeper</a:t>
            </a:r>
            <a:r>
              <a:rPr lang="en-US" dirty="0">
                <a:solidFill>
                  <a:schemeClr val="accent2"/>
                </a:solidFill>
              </a:rPr>
              <a:t>” of evidence</a:t>
            </a:r>
          </a:p>
        </p:txBody>
      </p:sp>
    </p:spTree>
    <p:extLst>
      <p:ext uri="{BB962C8B-B14F-4D97-AF65-F5344CB8AC3E}">
        <p14:creationId xmlns:p14="http://schemas.microsoft.com/office/powerpoint/2010/main" val="257441393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End</a:t>
            </a:r>
          </a:p>
        </p:txBody>
      </p:sp>
    </p:spTree>
    <p:extLst>
      <p:ext uri="{BB962C8B-B14F-4D97-AF65-F5344CB8AC3E}">
        <p14:creationId xmlns:p14="http://schemas.microsoft.com/office/powerpoint/2010/main" val="979797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Impact of Domestic Violence Calls</a:t>
            </a:r>
          </a:p>
        </p:txBody>
      </p:sp>
      <p:sp>
        <p:nvSpPr>
          <p:cNvPr id="4" name="Content Placeholder 3"/>
          <p:cNvSpPr>
            <a:spLocks noGrp="1"/>
          </p:cNvSpPr>
          <p:nvPr>
            <p:ph idx="1"/>
          </p:nvPr>
        </p:nvSpPr>
        <p:spPr/>
        <p:txBody>
          <a:bodyPr>
            <a:normAutofit lnSpcReduction="10000"/>
          </a:bodyPr>
          <a:lstStyle/>
          <a:p>
            <a:r>
              <a:rPr lang="en-US" dirty="0"/>
              <a:t>Billions spent for immediate physical and mental healthcare costs</a:t>
            </a:r>
          </a:p>
          <a:p>
            <a:r>
              <a:rPr lang="en-US" dirty="0"/>
              <a:t>Billions lost in loss of work productivity</a:t>
            </a:r>
          </a:p>
          <a:p>
            <a:r>
              <a:rPr lang="en-US" dirty="0"/>
              <a:t>Emergency and 1</a:t>
            </a:r>
            <a:r>
              <a:rPr lang="en-US" baseline="30000" dirty="0"/>
              <a:t>st</a:t>
            </a:r>
            <a:r>
              <a:rPr lang="en-US" dirty="0"/>
              <a:t> Responder costs…</a:t>
            </a:r>
          </a:p>
          <a:p>
            <a:r>
              <a:rPr lang="en-US" dirty="0"/>
              <a:t>Paramedic /EMT’s response </a:t>
            </a:r>
          </a:p>
          <a:p>
            <a:r>
              <a:rPr lang="en-US" dirty="0"/>
              <a:t>Law Enforcement response</a:t>
            </a:r>
          </a:p>
          <a:p>
            <a:r>
              <a:rPr lang="en-US" dirty="0"/>
              <a:t>2016 there were approximately </a:t>
            </a:r>
            <a:r>
              <a:rPr lang="en-US" dirty="0">
                <a:solidFill>
                  <a:schemeClr val="accent2"/>
                </a:solidFill>
              </a:rPr>
              <a:t>1,000,000</a:t>
            </a:r>
            <a:r>
              <a:rPr lang="en-US" dirty="0"/>
              <a:t> calls to 911. </a:t>
            </a:r>
          </a:p>
          <a:p>
            <a:r>
              <a:rPr lang="en-US" dirty="0"/>
              <a:t>Fifty percent </a:t>
            </a:r>
            <a:r>
              <a:rPr lang="en-US" dirty="0">
                <a:solidFill>
                  <a:schemeClr val="accent2"/>
                </a:solidFill>
              </a:rPr>
              <a:t>(50%)</a:t>
            </a:r>
            <a:r>
              <a:rPr lang="en-US" dirty="0"/>
              <a:t> of all 911 calls in Shelby County are related to domestic violence.</a:t>
            </a:r>
          </a:p>
          <a:p>
            <a:endParaRPr lang="en-US" dirty="0"/>
          </a:p>
          <a:p>
            <a:pPr marL="137160" indent="0">
              <a:buNone/>
            </a:pPr>
            <a:endParaRPr lang="en-US" dirty="0"/>
          </a:p>
        </p:txBody>
      </p:sp>
    </p:spTree>
    <p:extLst>
      <p:ext uri="{BB962C8B-B14F-4D97-AF65-F5344CB8AC3E}">
        <p14:creationId xmlns:p14="http://schemas.microsoft.com/office/powerpoint/2010/main" val="59294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ON CHILDREN…</a:t>
            </a:r>
          </a:p>
        </p:txBody>
      </p:sp>
      <p:sp>
        <p:nvSpPr>
          <p:cNvPr id="3" name="Content Placeholder 2"/>
          <p:cNvSpPr>
            <a:spLocks noGrp="1"/>
          </p:cNvSpPr>
          <p:nvPr>
            <p:ph idx="1"/>
          </p:nvPr>
        </p:nvSpPr>
        <p:spPr/>
        <p:txBody>
          <a:bodyPr/>
          <a:lstStyle/>
          <a:p>
            <a:r>
              <a:rPr lang="en-US" dirty="0"/>
              <a:t>Higher incidence of child abuse in homes where spousal abuse occurs</a:t>
            </a:r>
          </a:p>
          <a:p>
            <a:r>
              <a:rPr lang="en-US" dirty="0"/>
              <a:t>Children who witness abuse in the home are …</a:t>
            </a:r>
          </a:p>
          <a:p>
            <a:r>
              <a:rPr lang="en-US" dirty="0"/>
              <a:t>More likely to have physical, developmental and psychological consequences in the future</a:t>
            </a:r>
          </a:p>
          <a:p>
            <a:r>
              <a:rPr lang="en-US" dirty="0"/>
              <a:t>More likely to become an abuser </a:t>
            </a:r>
          </a:p>
          <a:p>
            <a:r>
              <a:rPr lang="en-US" dirty="0"/>
              <a:t>More likely the victim of abuse</a:t>
            </a:r>
          </a:p>
        </p:txBody>
      </p:sp>
    </p:spTree>
    <p:extLst>
      <p:ext uri="{BB962C8B-B14F-4D97-AF65-F5344CB8AC3E}">
        <p14:creationId xmlns:p14="http://schemas.microsoft.com/office/powerpoint/2010/main" val="419368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1671</TotalTime>
  <Words>3015</Words>
  <Application>Microsoft Office PowerPoint</Application>
  <PresentationFormat>On-screen Show (4:3)</PresentationFormat>
  <Paragraphs>358</Paragraphs>
  <Slides>71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Book Antiqua</vt:lpstr>
      <vt:lpstr>Lucida Sans</vt:lpstr>
      <vt:lpstr>Wingdings</vt:lpstr>
      <vt:lpstr>Wingdings 2</vt:lpstr>
      <vt:lpstr>Wingdings 3</vt:lpstr>
      <vt:lpstr>Apex</vt:lpstr>
      <vt:lpstr>DOMESTIC VIOLENCE PROSECUTION UNIT </vt:lpstr>
      <vt:lpstr>Domestic Violence Prosecution Unit</vt:lpstr>
      <vt:lpstr>Non-Courtroom Duties</vt:lpstr>
      <vt:lpstr>Intimate Partner Cases Only</vt:lpstr>
      <vt:lpstr>2020 Caseload</vt:lpstr>
      <vt:lpstr>TRADITIONAL VIEW :</vt:lpstr>
      <vt:lpstr>Some Actual Costs of Domestic Violence…</vt:lpstr>
      <vt:lpstr>Impact of Domestic Violence Calls</vt:lpstr>
      <vt:lpstr>IMPACT ON CHILDREN…</vt:lpstr>
      <vt:lpstr>20 Year Study</vt:lpstr>
      <vt:lpstr>Domestic Violence and Teens</vt:lpstr>
      <vt:lpstr>Per Center for Disease Control</vt:lpstr>
      <vt:lpstr>Per Tennessee Dept. of Health</vt:lpstr>
      <vt:lpstr>Per University of Memphis</vt:lpstr>
      <vt:lpstr>Warning Signs of Abuse</vt:lpstr>
      <vt:lpstr>It’s About Control!!!</vt:lpstr>
      <vt:lpstr>DIFFICULTIES of PROSECUTING DOMESTIC VIOLENCE</vt:lpstr>
      <vt:lpstr>   Prosecution more complex than stranger on stranger crime because of the “cycle of violence”… </vt:lpstr>
      <vt:lpstr>Cycle of Abuse</vt:lpstr>
      <vt:lpstr>Recanting Victim</vt:lpstr>
      <vt:lpstr>How Victim “Recants”</vt:lpstr>
      <vt:lpstr>Reasons a Victim May Recant / Become Non-participant</vt:lpstr>
      <vt:lpstr>Reasons a Victim May Recant / Become Non-participant</vt:lpstr>
      <vt:lpstr>Prosecution Strategies and  Recanting Victim</vt:lpstr>
      <vt:lpstr>Don’t Blame the Victim!</vt:lpstr>
      <vt:lpstr>Vertical Prosecution Model</vt:lpstr>
      <vt:lpstr>“Evidence Based Prosecution” </vt:lpstr>
      <vt:lpstr>Trial Strategies</vt:lpstr>
      <vt:lpstr>Trial Strategies</vt:lpstr>
      <vt:lpstr>Trial Strategies</vt:lpstr>
      <vt:lpstr>Consequences of Domestic Assault Conviction</vt:lpstr>
      <vt:lpstr>Definition of Domestic Assault</vt:lpstr>
      <vt:lpstr>Graduated Punishment</vt:lpstr>
      <vt:lpstr>Two years for Probation</vt:lpstr>
      <vt:lpstr>Gun Dispossession</vt:lpstr>
      <vt:lpstr>Felony if Committed After Being Enjoined by Court Order</vt:lpstr>
      <vt:lpstr>Definition of Aggravated Assault</vt:lpstr>
      <vt:lpstr>Strangulation defined</vt:lpstr>
      <vt:lpstr>Strangulation Injuries and Consequences</vt:lpstr>
      <vt:lpstr>Why Is Strangulation Significant?</vt:lpstr>
      <vt:lpstr>Lethality Assessment Program</vt:lpstr>
      <vt:lpstr>PowerPoint Presentation</vt:lpstr>
      <vt:lpstr>DV Assault: Mandatory Arrest   Primary Aggressor Rule</vt:lpstr>
      <vt:lpstr>Violation of Protective Order</vt:lpstr>
      <vt:lpstr>Coercion or Persuasion of a Witness</vt:lpstr>
      <vt:lpstr>Recent Legislation and Case law</vt:lpstr>
      <vt:lpstr>New “Persuasion” Provision of Coercion statute </vt:lpstr>
      <vt:lpstr>Legislative Intent</vt:lpstr>
      <vt:lpstr>Leigh Ann’s Act</vt:lpstr>
      <vt:lpstr>State v. Jarman  604 S.W.3d 24 (Tenn. 2020)</vt:lpstr>
      <vt:lpstr>Holman Doctrine</vt:lpstr>
      <vt:lpstr>Jarman Facts</vt:lpstr>
      <vt:lpstr>Jarman finds himself indicted for first degree murder!</vt:lpstr>
      <vt:lpstr>State’s 404b Motion</vt:lpstr>
      <vt:lpstr>Court of Criminal Appeals</vt:lpstr>
      <vt:lpstr>Tennessee Supreme Court</vt:lpstr>
      <vt:lpstr>Self Defense: Court’s Role in Determining a Defense</vt:lpstr>
      <vt:lpstr>State v. Benson 600 S.W.3d 896 (2020)</vt:lpstr>
      <vt:lpstr>FACTS </vt:lpstr>
      <vt:lpstr>Trial Court Denies Request for Self Defense Jury Instruction</vt:lpstr>
      <vt:lpstr>Court of Criminal Appeals </vt:lpstr>
      <vt:lpstr>General Defense</vt:lpstr>
      <vt:lpstr>“Affirmative” Defense of Insanity</vt:lpstr>
      <vt:lpstr>State Argues:</vt:lpstr>
      <vt:lpstr>Defense Argues:</vt:lpstr>
      <vt:lpstr>TN Supreme Court Decides</vt:lpstr>
      <vt:lpstr>A General Defense is Raised When:</vt:lpstr>
      <vt:lpstr>Defense Conflates Issue</vt:lpstr>
      <vt:lpstr>What issues should be for Jury?</vt:lpstr>
      <vt:lpstr>The Court specifically sees the trial judge as “Gatekeeper” of evidence</vt:lpstr>
      <vt:lpstr>End</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alligilbert</dc:creator>
  <cp:lastModifiedBy>Gilbert, Greg</cp:lastModifiedBy>
  <cp:revision>174</cp:revision>
  <dcterms:created xsi:type="dcterms:W3CDTF">2019-09-18T22:22:09Z</dcterms:created>
  <dcterms:modified xsi:type="dcterms:W3CDTF">2021-02-22T12:24:20Z</dcterms:modified>
</cp:coreProperties>
</file>